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9"/>
  </p:notesMasterIdLst>
  <p:handoutMasterIdLst>
    <p:handoutMasterId r:id="rId30"/>
  </p:handoutMasterIdLst>
  <p:sldIdLst>
    <p:sldId id="256" r:id="rId2"/>
    <p:sldId id="287" r:id="rId3"/>
    <p:sldId id="295" r:id="rId4"/>
    <p:sldId id="304" r:id="rId5"/>
    <p:sldId id="306" r:id="rId6"/>
    <p:sldId id="288" r:id="rId7"/>
    <p:sldId id="305" r:id="rId8"/>
    <p:sldId id="289" r:id="rId9"/>
    <p:sldId id="278" r:id="rId10"/>
    <p:sldId id="259" r:id="rId11"/>
    <p:sldId id="279" r:id="rId12"/>
    <p:sldId id="280" r:id="rId13"/>
    <p:sldId id="290" r:id="rId14"/>
    <p:sldId id="257" r:id="rId15"/>
    <p:sldId id="264" r:id="rId16"/>
    <p:sldId id="291" r:id="rId17"/>
    <p:sldId id="269" r:id="rId18"/>
    <p:sldId id="292" r:id="rId19"/>
    <p:sldId id="303" r:id="rId20"/>
    <p:sldId id="294" r:id="rId21"/>
    <p:sldId id="297" r:id="rId22"/>
    <p:sldId id="296" r:id="rId23"/>
    <p:sldId id="300" r:id="rId24"/>
    <p:sldId id="301" r:id="rId25"/>
    <p:sldId id="302" r:id="rId26"/>
    <p:sldId id="298" r:id="rId27"/>
    <p:sldId id="307" r:id="rId2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243"/>
    <p:restoredTop sz="94636"/>
  </p:normalViewPr>
  <p:slideViewPr>
    <p:cSldViewPr snapToGrid="0" snapToObjects="1">
      <p:cViewPr varScale="1">
        <p:scale>
          <a:sx n="105" d="100"/>
          <a:sy n="105" d="100"/>
        </p:scale>
        <p:origin x="1218" y="96"/>
      </p:cViewPr>
      <p:guideLst/>
    </p:cSldViewPr>
  </p:slideViewPr>
  <p:notesTextViewPr>
    <p:cViewPr>
      <p:scale>
        <a:sx n="1" d="1"/>
        <a:sy n="1" d="1"/>
      </p:scale>
      <p:origin x="0" y="0"/>
    </p:cViewPr>
  </p:notesTextViewPr>
  <p:notesViewPr>
    <p:cSldViewPr snapToGrid="0" snapToObjects="1">
      <p:cViewPr varScale="1">
        <p:scale>
          <a:sx n="84" d="100"/>
          <a:sy n="84" d="100"/>
        </p:scale>
        <p:origin x="3912"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38" Type="http://schemas.openxmlformats.org/officeDocument/2006/relationships/customXml" Target="../customXml/item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37"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35" Type="http://schemas.openxmlformats.org/officeDocument/2006/relationships/customXml" Target="../customXml/item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835DAECF-71EC-5503-3275-A122C1E24A2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CH"/>
          </a:p>
        </p:txBody>
      </p:sp>
      <p:sp>
        <p:nvSpPr>
          <p:cNvPr id="3" name="Espace réservé de la date 2">
            <a:extLst>
              <a:ext uri="{FF2B5EF4-FFF2-40B4-BE49-F238E27FC236}">
                <a16:creationId xmlns:a16="http://schemas.microsoft.com/office/drawing/2014/main" id="{2E5DF14F-262B-1337-A88D-5DA7FF3AAF1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A64FFAC-49B0-4E59-9269-8BDA34BB00F4}" type="datetimeFigureOut">
              <a:rPr lang="fr-CH" smtClean="0"/>
              <a:t>01.12.2025</a:t>
            </a:fld>
            <a:endParaRPr lang="fr-CH"/>
          </a:p>
        </p:txBody>
      </p:sp>
      <p:sp>
        <p:nvSpPr>
          <p:cNvPr id="4" name="Espace réservé du pied de page 3">
            <a:extLst>
              <a:ext uri="{FF2B5EF4-FFF2-40B4-BE49-F238E27FC236}">
                <a16:creationId xmlns:a16="http://schemas.microsoft.com/office/drawing/2014/main" id="{D27C7742-393B-D220-CC58-2C0994C412A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CH"/>
          </a:p>
        </p:txBody>
      </p:sp>
      <p:sp>
        <p:nvSpPr>
          <p:cNvPr id="5" name="Espace réservé du numéro de diapositive 4">
            <a:extLst>
              <a:ext uri="{FF2B5EF4-FFF2-40B4-BE49-F238E27FC236}">
                <a16:creationId xmlns:a16="http://schemas.microsoft.com/office/drawing/2014/main" id="{C7E9A19B-16D7-AC69-B6B6-5F75666645E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B3FAC29-E881-4A2E-94C3-F6945606AC67}" type="slidenum">
              <a:rPr lang="fr-CH" smtClean="0"/>
              <a:t>‹N°›</a:t>
            </a:fld>
            <a:endParaRPr lang="fr-CH"/>
          </a:p>
        </p:txBody>
      </p:sp>
    </p:spTree>
    <p:extLst>
      <p:ext uri="{BB962C8B-B14F-4D97-AF65-F5344CB8AC3E}">
        <p14:creationId xmlns:p14="http://schemas.microsoft.com/office/powerpoint/2010/main" val="31726183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CH"/>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785670-EC96-43FC-B315-8AACA3686BBE}" type="datetimeFigureOut">
              <a:rPr lang="fr-CH" smtClean="0"/>
              <a:t>01.12.2025</a:t>
            </a:fld>
            <a:endParaRPr lang="fr-CH"/>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CH"/>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CH"/>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298867-0604-4B69-854B-2519AAD4D8E1}" type="slidenum">
              <a:rPr lang="fr-CH" smtClean="0"/>
              <a:t>‹N°›</a:t>
            </a:fld>
            <a:endParaRPr lang="fr-CH"/>
          </a:p>
        </p:txBody>
      </p:sp>
    </p:spTree>
    <p:extLst>
      <p:ext uri="{BB962C8B-B14F-4D97-AF65-F5344CB8AC3E}">
        <p14:creationId xmlns:p14="http://schemas.microsoft.com/office/powerpoint/2010/main" val="30509608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fr-FR"/>
              <a:t>Modifiez le style du titre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7044EFFA-7B08-164F-A5A8-AF329A8509A9}" type="datetimeFigureOut">
              <a:rPr lang="fr-FR" smtClean="0"/>
              <a:t>01/12/2025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9E88FF50-62D5-A948-9709-BC3465ED2FC7}" type="slidenum">
              <a:rPr lang="fr-FR" smtClean="0"/>
              <a:t>‹N°›</a:t>
            </a:fld>
            <a:endParaRPr lang="fr-FR"/>
          </a:p>
        </p:txBody>
      </p:sp>
    </p:spTree>
    <p:extLst>
      <p:ext uri="{BB962C8B-B14F-4D97-AF65-F5344CB8AC3E}">
        <p14:creationId xmlns:p14="http://schemas.microsoft.com/office/powerpoint/2010/main" val="15498815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10"/>
          </p:nvPr>
        </p:nvSpPr>
        <p:spPr/>
        <p:txBody>
          <a:bodyPr/>
          <a:lstStyle/>
          <a:p>
            <a:fld id="{7044EFFA-7B08-164F-A5A8-AF329A8509A9}" type="datetimeFigureOut">
              <a:rPr lang="fr-FR" smtClean="0"/>
              <a:t>01/12/2025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9E88FF50-62D5-A948-9709-BC3465ED2FC7}" type="slidenum">
              <a:rPr lang="fr-FR" smtClean="0"/>
              <a:t>‹N°›</a:t>
            </a:fld>
            <a:endParaRPr lang="fr-FR"/>
          </a:p>
        </p:txBody>
      </p:sp>
    </p:spTree>
    <p:extLst>
      <p:ext uri="{BB962C8B-B14F-4D97-AF65-F5344CB8AC3E}">
        <p14:creationId xmlns:p14="http://schemas.microsoft.com/office/powerpoint/2010/main" val="6836132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fr-FR"/>
              <a:t>Modifiez le style du titre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10"/>
          </p:nvPr>
        </p:nvSpPr>
        <p:spPr/>
        <p:txBody>
          <a:bodyPr/>
          <a:lstStyle/>
          <a:p>
            <a:fld id="{7044EFFA-7B08-164F-A5A8-AF329A8509A9}" type="datetimeFigureOut">
              <a:rPr lang="fr-FR" smtClean="0"/>
              <a:t>01/12/2025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9E88FF50-62D5-A948-9709-BC3465ED2FC7}" type="slidenum">
              <a:rPr lang="fr-FR" smtClean="0"/>
              <a:t>‹N°›</a:t>
            </a:fld>
            <a:endParaRPr lang="fr-FR"/>
          </a:p>
        </p:txBody>
      </p:sp>
    </p:spTree>
    <p:extLst>
      <p:ext uri="{BB962C8B-B14F-4D97-AF65-F5344CB8AC3E}">
        <p14:creationId xmlns:p14="http://schemas.microsoft.com/office/powerpoint/2010/main" val="19615384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
Deuxième niveau
Troisième niveau
Quatrième niveau
Cinquième niveau</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
Deuxième niveau
Troisième niveau
Quatrième niveau
Cinquième niveau</a:t>
            </a:r>
            <a:endParaRPr lang="en-US" dirty="0"/>
          </a:p>
        </p:txBody>
      </p:sp>
      <p:sp>
        <p:nvSpPr>
          <p:cNvPr id="8" name="Date Placeholder 7"/>
          <p:cNvSpPr>
            <a:spLocks noGrp="1"/>
          </p:cNvSpPr>
          <p:nvPr>
            <p:ph type="dt" sz="half" idx="10"/>
          </p:nvPr>
        </p:nvSpPr>
        <p:spPr/>
        <p:txBody>
          <a:bodyPr/>
          <a:lstStyle/>
          <a:p>
            <a:fld id="{7044EFFA-7B08-164F-A5A8-AF329A8509A9}" type="datetimeFigureOut">
              <a:rPr lang="fr-FR" smtClean="0"/>
              <a:t>01/12/2025</a:t>
            </a:fld>
            <a:endParaRPr lang="fr-FR"/>
          </a:p>
        </p:txBody>
      </p:sp>
      <p:sp>
        <p:nvSpPr>
          <p:cNvPr id="9" name="Footer Placeholder 8"/>
          <p:cNvSpPr>
            <a:spLocks noGrp="1"/>
          </p:cNvSpPr>
          <p:nvPr>
            <p:ph type="ftr" sz="quarter" idx="11"/>
          </p:nvPr>
        </p:nvSpPr>
        <p:spPr/>
        <p:txBody>
          <a:bodyPr/>
          <a:lstStyle/>
          <a:p>
            <a:endParaRPr lang="fr-FR"/>
          </a:p>
        </p:txBody>
      </p:sp>
      <p:sp>
        <p:nvSpPr>
          <p:cNvPr id="10" name="Slide Number Placeholder 9"/>
          <p:cNvSpPr>
            <a:spLocks noGrp="1"/>
          </p:cNvSpPr>
          <p:nvPr>
            <p:ph type="sldNum" sz="quarter" idx="12"/>
          </p:nvPr>
        </p:nvSpPr>
        <p:spPr/>
        <p:txBody>
          <a:bodyPr/>
          <a:lstStyle/>
          <a:p>
            <a:fld id="{9E88FF50-62D5-A948-9709-BC3465ED2FC7}" type="slidenum">
              <a:rPr lang="fr-FR" smtClean="0"/>
              <a:t>‹N°›</a:t>
            </a:fld>
            <a:endParaRPr lang="fr-FR"/>
          </a:p>
        </p:txBody>
      </p:sp>
    </p:spTree>
    <p:extLst>
      <p:ext uri="{BB962C8B-B14F-4D97-AF65-F5344CB8AC3E}">
        <p14:creationId xmlns:p14="http://schemas.microsoft.com/office/powerpoint/2010/main" val="18902584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a:t>Modifiez le style du titre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
Deuxième niveau
Troisième niveau
Quatrième niveau
Cinquième niveau</a:t>
            </a:r>
            <a:endParaRPr lang="en-US" dirty="0"/>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
Deuxième niveau
Troisième niveau
Quatrième niveau
Cinquième niveau</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
Deuxième niveau
Troisième niveau
Quatrième niveau
Cinquième niveau</a:t>
            </a:r>
            <a:endParaRPr lang="en-US" dirty="0"/>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
Deuxième niveau
Troisième niveau
Quatrième niveau
Cinquième niveau</a:t>
            </a:r>
            <a:endParaRPr lang="en-US" dirty="0"/>
          </a:p>
        </p:txBody>
      </p:sp>
      <p:sp>
        <p:nvSpPr>
          <p:cNvPr id="2" name="Date Placeholder 1"/>
          <p:cNvSpPr>
            <a:spLocks noGrp="1"/>
          </p:cNvSpPr>
          <p:nvPr>
            <p:ph type="dt" sz="half" idx="10"/>
          </p:nvPr>
        </p:nvSpPr>
        <p:spPr/>
        <p:txBody>
          <a:bodyPr/>
          <a:lstStyle/>
          <a:p>
            <a:fld id="{7044EFFA-7B08-164F-A5A8-AF329A8509A9}" type="datetimeFigureOut">
              <a:rPr lang="fr-FR" smtClean="0"/>
              <a:t>01/12/2025</a:t>
            </a:fld>
            <a:endParaRPr lang="fr-FR"/>
          </a:p>
        </p:txBody>
      </p:sp>
      <p:sp>
        <p:nvSpPr>
          <p:cNvPr id="11" name="Footer Placeholder 10"/>
          <p:cNvSpPr>
            <a:spLocks noGrp="1"/>
          </p:cNvSpPr>
          <p:nvPr>
            <p:ph type="ftr" sz="quarter" idx="11"/>
          </p:nvPr>
        </p:nvSpPr>
        <p:spPr/>
        <p:txBody>
          <a:bodyPr/>
          <a:lstStyle/>
          <a:p>
            <a:endParaRPr lang="fr-FR"/>
          </a:p>
        </p:txBody>
      </p:sp>
      <p:sp>
        <p:nvSpPr>
          <p:cNvPr id="12" name="Slide Number Placeholder 11"/>
          <p:cNvSpPr>
            <a:spLocks noGrp="1"/>
          </p:cNvSpPr>
          <p:nvPr>
            <p:ph type="sldNum" sz="quarter" idx="12"/>
          </p:nvPr>
        </p:nvSpPr>
        <p:spPr/>
        <p:txBody>
          <a:bodyPr/>
          <a:lstStyle/>
          <a:p>
            <a:fld id="{9E88FF50-62D5-A948-9709-BC3465ED2FC7}" type="slidenum">
              <a:rPr lang="fr-FR" smtClean="0"/>
              <a:t>‹N°›</a:t>
            </a:fld>
            <a:endParaRPr lang="fr-FR"/>
          </a:p>
        </p:txBody>
      </p:sp>
    </p:spTree>
    <p:extLst>
      <p:ext uri="{BB962C8B-B14F-4D97-AF65-F5344CB8AC3E}">
        <p14:creationId xmlns:p14="http://schemas.microsoft.com/office/powerpoint/2010/main" val="5599598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a:t>Modifiez le style du titre</a:t>
            </a:r>
            <a:endParaRPr lang="en-US" dirty="0"/>
          </a:p>
        </p:txBody>
      </p:sp>
      <p:sp>
        <p:nvSpPr>
          <p:cNvPr id="2" name="Date Placeholder 1"/>
          <p:cNvSpPr>
            <a:spLocks noGrp="1"/>
          </p:cNvSpPr>
          <p:nvPr>
            <p:ph type="dt" sz="half" idx="10"/>
          </p:nvPr>
        </p:nvSpPr>
        <p:spPr/>
        <p:txBody>
          <a:bodyPr/>
          <a:lstStyle/>
          <a:p>
            <a:fld id="{7044EFFA-7B08-164F-A5A8-AF329A8509A9}" type="datetimeFigureOut">
              <a:rPr lang="fr-FR" smtClean="0"/>
              <a:t>01/12/2025</a:t>
            </a:fld>
            <a:endParaRPr lang="fr-FR"/>
          </a:p>
        </p:txBody>
      </p:sp>
      <p:sp>
        <p:nvSpPr>
          <p:cNvPr id="7" name="Footer Placeholder 6"/>
          <p:cNvSpPr>
            <a:spLocks noGrp="1"/>
          </p:cNvSpPr>
          <p:nvPr>
            <p:ph type="ftr" sz="quarter" idx="11"/>
          </p:nvPr>
        </p:nvSpPr>
        <p:spPr/>
        <p:txBody>
          <a:bodyPr/>
          <a:lstStyle/>
          <a:p>
            <a:endParaRPr lang="fr-FR"/>
          </a:p>
        </p:txBody>
      </p:sp>
      <p:sp>
        <p:nvSpPr>
          <p:cNvPr id="8" name="Slide Number Placeholder 7"/>
          <p:cNvSpPr>
            <a:spLocks noGrp="1"/>
          </p:cNvSpPr>
          <p:nvPr>
            <p:ph type="sldNum" sz="quarter" idx="12"/>
          </p:nvPr>
        </p:nvSpPr>
        <p:spPr/>
        <p:txBody>
          <a:bodyPr/>
          <a:lstStyle/>
          <a:p>
            <a:fld id="{9E88FF50-62D5-A948-9709-BC3465ED2FC7}" type="slidenum">
              <a:rPr lang="fr-FR" smtClean="0"/>
              <a:t>‹N°›</a:t>
            </a:fld>
            <a:endParaRPr lang="fr-FR"/>
          </a:p>
        </p:txBody>
      </p:sp>
    </p:spTree>
    <p:extLst>
      <p:ext uri="{BB962C8B-B14F-4D97-AF65-F5344CB8AC3E}">
        <p14:creationId xmlns:p14="http://schemas.microsoft.com/office/powerpoint/2010/main" val="37719825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7044EFFA-7B08-164F-A5A8-AF329A8509A9}" type="datetimeFigureOut">
              <a:rPr lang="fr-FR" smtClean="0"/>
              <a:t>01/12/2025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9E88FF50-62D5-A948-9709-BC3465ED2FC7}" type="slidenum">
              <a:rPr lang="fr-FR" smtClean="0"/>
              <a:t>‹N°›</a:t>
            </a:fld>
            <a:endParaRPr lang="fr-FR"/>
          </a:p>
        </p:txBody>
      </p:sp>
    </p:spTree>
    <p:extLst>
      <p:ext uri="{BB962C8B-B14F-4D97-AF65-F5344CB8AC3E}">
        <p14:creationId xmlns:p14="http://schemas.microsoft.com/office/powerpoint/2010/main" val="21401900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fr-FR"/>
              <a:t>Modifiez le style du titre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
Deuxième niveau
Troisième niveau
Quatrième niveau
Cinquième niveau</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
Deuxième niveau
Troisième niveau
Quatrième niveau
Cinquième niveau</a:t>
            </a:r>
            <a:endParaRPr lang="en-US" dirty="0"/>
          </a:p>
        </p:txBody>
      </p:sp>
      <p:sp>
        <p:nvSpPr>
          <p:cNvPr id="8" name="Date Placeholder 7"/>
          <p:cNvSpPr>
            <a:spLocks noGrp="1"/>
          </p:cNvSpPr>
          <p:nvPr>
            <p:ph type="dt" sz="half" idx="10"/>
          </p:nvPr>
        </p:nvSpPr>
        <p:spPr/>
        <p:txBody>
          <a:bodyPr/>
          <a:lstStyle/>
          <a:p>
            <a:fld id="{7044EFFA-7B08-164F-A5A8-AF329A8509A9}" type="datetimeFigureOut">
              <a:rPr lang="fr-FR" smtClean="0"/>
              <a:t>01/12/2025</a:t>
            </a:fld>
            <a:endParaRPr lang="fr-FR"/>
          </a:p>
        </p:txBody>
      </p:sp>
      <p:sp>
        <p:nvSpPr>
          <p:cNvPr id="9" name="Footer Placeholder 8"/>
          <p:cNvSpPr>
            <a:spLocks noGrp="1"/>
          </p:cNvSpPr>
          <p:nvPr>
            <p:ph type="ftr" sz="quarter" idx="11"/>
          </p:nvPr>
        </p:nvSpPr>
        <p:spPr/>
        <p:txBody>
          <a:bodyPr/>
          <a:lstStyle/>
          <a:p>
            <a:endParaRPr lang="fr-FR"/>
          </a:p>
        </p:txBody>
      </p:sp>
      <p:sp>
        <p:nvSpPr>
          <p:cNvPr id="10" name="Slide Number Placeholder 9"/>
          <p:cNvSpPr>
            <a:spLocks noGrp="1"/>
          </p:cNvSpPr>
          <p:nvPr>
            <p:ph type="sldNum" sz="quarter" idx="12"/>
          </p:nvPr>
        </p:nvSpPr>
        <p:spPr/>
        <p:txBody>
          <a:bodyPr/>
          <a:lstStyle/>
          <a:p>
            <a:fld id="{9E88FF50-62D5-A948-9709-BC3465ED2FC7}" type="slidenum">
              <a:rPr lang="fr-FR" smtClean="0"/>
              <a:t>‹N°›</a:t>
            </a:fld>
            <a:endParaRPr lang="fr-FR"/>
          </a:p>
        </p:txBody>
      </p:sp>
    </p:spTree>
    <p:extLst>
      <p:ext uri="{BB962C8B-B14F-4D97-AF65-F5344CB8AC3E}">
        <p14:creationId xmlns:p14="http://schemas.microsoft.com/office/powerpoint/2010/main" val="29209712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fr-FR"/>
              <a:t>Modifiez le style du titre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
Deuxième niveau
Troisième niveau
Quatrième niveau
Cinquième niveau</a:t>
            </a:r>
            <a:endParaRPr lang="en-US" dirty="0"/>
          </a:p>
        </p:txBody>
      </p:sp>
      <p:sp>
        <p:nvSpPr>
          <p:cNvPr id="8" name="Date Placeholder 7"/>
          <p:cNvSpPr>
            <a:spLocks noGrp="1"/>
          </p:cNvSpPr>
          <p:nvPr>
            <p:ph type="dt" sz="half" idx="10"/>
          </p:nvPr>
        </p:nvSpPr>
        <p:spPr/>
        <p:txBody>
          <a:bodyPr/>
          <a:lstStyle/>
          <a:p>
            <a:fld id="{7044EFFA-7B08-164F-A5A8-AF329A8509A9}" type="datetimeFigureOut">
              <a:rPr lang="fr-FR" smtClean="0"/>
              <a:t>01/12/2025</a:t>
            </a:fld>
            <a:endParaRPr lang="fr-FR"/>
          </a:p>
        </p:txBody>
      </p:sp>
      <p:sp>
        <p:nvSpPr>
          <p:cNvPr id="9" name="Footer Placeholder 8"/>
          <p:cNvSpPr>
            <a:spLocks noGrp="1"/>
          </p:cNvSpPr>
          <p:nvPr>
            <p:ph type="ftr" sz="quarter" idx="11"/>
          </p:nvPr>
        </p:nvSpPr>
        <p:spPr>
          <a:xfrm>
            <a:off x="3499101" y="6356350"/>
            <a:ext cx="5911517" cy="365125"/>
          </a:xfrm>
        </p:spPr>
        <p:txBody>
          <a:bodyPr/>
          <a:lstStyle/>
          <a:p>
            <a:endParaRPr lang="fr-FR"/>
          </a:p>
        </p:txBody>
      </p:sp>
      <p:sp>
        <p:nvSpPr>
          <p:cNvPr id="10" name="Slide Number Placeholder 9"/>
          <p:cNvSpPr>
            <a:spLocks noGrp="1"/>
          </p:cNvSpPr>
          <p:nvPr>
            <p:ph type="sldNum" sz="quarter" idx="12"/>
          </p:nvPr>
        </p:nvSpPr>
        <p:spPr/>
        <p:txBody>
          <a:bodyPr/>
          <a:lstStyle/>
          <a:p>
            <a:fld id="{9E88FF50-62D5-A948-9709-BC3465ED2FC7}" type="slidenum">
              <a:rPr lang="fr-FR" smtClean="0"/>
              <a:t>‹N°›</a:t>
            </a:fld>
            <a:endParaRPr lang="fr-FR"/>
          </a:p>
        </p:txBody>
      </p:sp>
    </p:spTree>
    <p:extLst>
      <p:ext uri="{BB962C8B-B14F-4D97-AF65-F5344CB8AC3E}">
        <p14:creationId xmlns:p14="http://schemas.microsoft.com/office/powerpoint/2010/main" val="35127864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a:t>Modifier les styles du texte du masque
Deuxième niveau
Troisième niveau
Quatrième niveau
Cinquième niveau</a:t>
            </a:r>
            <a:endParaRPr lang="en-US" dirty="0"/>
          </a:p>
        </p:txBody>
      </p:sp>
      <p:sp>
        <p:nvSpPr>
          <p:cNvPr id="7" name="Date Placeholder 6"/>
          <p:cNvSpPr>
            <a:spLocks noGrp="1"/>
          </p:cNvSpPr>
          <p:nvPr>
            <p:ph type="dt" sz="half" idx="10"/>
          </p:nvPr>
        </p:nvSpPr>
        <p:spPr/>
        <p:txBody>
          <a:bodyPr/>
          <a:lstStyle/>
          <a:p>
            <a:fld id="{7044EFFA-7B08-164F-A5A8-AF329A8509A9}" type="datetimeFigureOut">
              <a:rPr lang="fr-FR" smtClean="0"/>
              <a:t>01/12/2025</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9E88FF50-62D5-A948-9709-BC3465ED2FC7}" type="slidenum">
              <a:rPr lang="fr-FR" smtClean="0"/>
              <a:t>‹N°›</a:t>
            </a:fld>
            <a:endParaRPr lang="fr-FR"/>
          </a:p>
        </p:txBody>
      </p:sp>
    </p:spTree>
    <p:extLst>
      <p:ext uri="{BB962C8B-B14F-4D97-AF65-F5344CB8AC3E}">
        <p14:creationId xmlns:p14="http://schemas.microsoft.com/office/powerpoint/2010/main" val="20528187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fr-FR"/>
              <a:t>Modifier les styles du texte du masque
Deuxième niveau
Troisième niveau
Quatrième niveau
Cinquième niveau</a:t>
            </a:r>
            <a:endParaRPr lang="en-US" dirty="0"/>
          </a:p>
        </p:txBody>
      </p:sp>
      <p:sp>
        <p:nvSpPr>
          <p:cNvPr id="7" name="Date Placeholder 6"/>
          <p:cNvSpPr>
            <a:spLocks noGrp="1"/>
          </p:cNvSpPr>
          <p:nvPr>
            <p:ph type="dt" sz="half" idx="10"/>
          </p:nvPr>
        </p:nvSpPr>
        <p:spPr/>
        <p:txBody>
          <a:bodyPr/>
          <a:lstStyle/>
          <a:p>
            <a:fld id="{7044EFFA-7B08-164F-A5A8-AF329A8509A9}" type="datetimeFigureOut">
              <a:rPr lang="fr-FR" smtClean="0"/>
              <a:t>01/12/2025</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9E88FF50-62D5-A948-9709-BC3465ED2FC7}" type="slidenum">
              <a:rPr lang="fr-FR" smtClean="0"/>
              <a:t>‹N°›</a:t>
            </a:fld>
            <a:endParaRPr lang="fr-FR"/>
          </a:p>
        </p:txBody>
      </p:sp>
    </p:spTree>
    <p:extLst>
      <p:ext uri="{BB962C8B-B14F-4D97-AF65-F5344CB8AC3E}">
        <p14:creationId xmlns:p14="http://schemas.microsoft.com/office/powerpoint/2010/main" val="41709630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7044EFFA-7B08-164F-A5A8-AF329A8509A9}" type="datetimeFigureOut">
              <a:rPr lang="fr-FR" smtClean="0"/>
              <a:t>01/12/2025</a:t>
            </a:fld>
            <a:endParaRPr lang="fr-FR"/>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fr-FR"/>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9E88FF50-62D5-A948-9709-BC3465ED2FC7}" type="slidenum">
              <a:rPr lang="fr-FR" smtClean="0"/>
              <a:t>‹N°›</a:t>
            </a:fld>
            <a:endParaRPr lang="fr-FR"/>
          </a:p>
        </p:txBody>
      </p:sp>
    </p:spTree>
    <p:extLst>
      <p:ext uri="{BB962C8B-B14F-4D97-AF65-F5344CB8AC3E}">
        <p14:creationId xmlns:p14="http://schemas.microsoft.com/office/powerpoint/2010/main" val="29365884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90369D0-9C8C-464D-87D8-FAB6FE96DAE0}"/>
              </a:ext>
            </a:extLst>
          </p:cNvPr>
          <p:cNvSpPr>
            <a:spLocks noGrp="1"/>
          </p:cNvSpPr>
          <p:nvPr>
            <p:ph type="ctrTitle"/>
          </p:nvPr>
        </p:nvSpPr>
        <p:spPr>
          <a:xfrm>
            <a:off x="1229504" y="2387019"/>
            <a:ext cx="5476095" cy="1712484"/>
          </a:xfrm>
        </p:spPr>
        <p:txBody>
          <a:bodyPr>
            <a:normAutofit/>
          </a:bodyPr>
          <a:lstStyle/>
          <a:p>
            <a:r>
              <a:rPr lang="fr-FR" dirty="0">
                <a:solidFill>
                  <a:schemeClr val="tx1">
                    <a:lumMod val="95000"/>
                    <a:lumOff val="5000"/>
                  </a:schemeClr>
                </a:solidFill>
                <a:latin typeface="Century Gothic" panose="020B0502020202020204" pitchFamily="34" charset="0"/>
              </a:rPr>
              <a:t>Les 3 moments</a:t>
            </a:r>
            <a:br>
              <a:rPr lang="fr-FR" dirty="0">
                <a:solidFill>
                  <a:schemeClr val="tx1">
                    <a:lumMod val="95000"/>
                    <a:lumOff val="5000"/>
                  </a:schemeClr>
                </a:solidFill>
                <a:latin typeface="Century Gothic" panose="020B0502020202020204" pitchFamily="34" charset="0"/>
              </a:rPr>
            </a:br>
            <a:r>
              <a:rPr lang="fr-FR" sz="2400" dirty="0">
                <a:solidFill>
                  <a:schemeClr val="tx1">
                    <a:lumMod val="95000"/>
                    <a:lumOff val="5000"/>
                  </a:schemeClr>
                </a:solidFill>
                <a:latin typeface="Century Gothic" panose="020B0502020202020204" pitchFamily="34" charset="0"/>
              </a:rPr>
              <a:t>(pour apprendre)</a:t>
            </a:r>
          </a:p>
        </p:txBody>
      </p:sp>
      <p:pic>
        <p:nvPicPr>
          <p:cNvPr id="4" name="Image 3">
            <a:extLst>
              <a:ext uri="{FF2B5EF4-FFF2-40B4-BE49-F238E27FC236}">
                <a16:creationId xmlns:a16="http://schemas.microsoft.com/office/drawing/2014/main" id="{2249B877-D7B4-1E43-909E-657684F63AFE}"/>
              </a:ext>
            </a:extLst>
          </p:cNvPr>
          <p:cNvPicPr/>
          <p:nvPr/>
        </p:nvPicPr>
        <p:blipFill>
          <a:blip r:embed="rId2">
            <a:biLevel thresh="25000"/>
            <a:extLst>
              <a:ext uri="{28A0092B-C50C-407E-A947-70E740481C1C}">
                <a14:useLocalDpi xmlns:a14="http://schemas.microsoft.com/office/drawing/2010/main" val="0"/>
              </a:ext>
            </a:extLst>
          </a:blip>
          <a:stretch>
            <a:fillRect/>
          </a:stretch>
        </p:blipFill>
        <p:spPr>
          <a:xfrm>
            <a:off x="9666759" y="2598057"/>
            <a:ext cx="2089811" cy="2022033"/>
          </a:xfrm>
          <a:prstGeom prst="rect">
            <a:avLst/>
          </a:prstGeom>
        </p:spPr>
      </p:pic>
    </p:spTree>
    <p:extLst>
      <p:ext uri="{BB962C8B-B14F-4D97-AF65-F5344CB8AC3E}">
        <p14:creationId xmlns:p14="http://schemas.microsoft.com/office/powerpoint/2010/main" val="14415961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9E1C769-3008-6143-B160-1875EED9EF5F}"/>
              </a:ext>
            </a:extLst>
          </p:cNvPr>
          <p:cNvSpPr>
            <a:spLocks noGrp="1"/>
          </p:cNvSpPr>
          <p:nvPr>
            <p:ph type="title"/>
          </p:nvPr>
        </p:nvSpPr>
        <p:spPr/>
        <p:txBody>
          <a:bodyPr/>
          <a:lstStyle/>
          <a:p>
            <a:r>
              <a:rPr lang="fr-FR" dirty="0">
                <a:solidFill>
                  <a:schemeClr val="tx1">
                    <a:lumMod val="95000"/>
                    <a:lumOff val="5000"/>
                  </a:schemeClr>
                </a:solidFill>
                <a:latin typeface="Century Gothic" panose="020B0502020202020204" pitchFamily="34" charset="0"/>
              </a:rPr>
              <a:t>Objectifs</a:t>
            </a:r>
          </a:p>
        </p:txBody>
      </p:sp>
      <p:sp>
        <p:nvSpPr>
          <p:cNvPr id="4" name="ZoneTexte 3">
            <a:extLst>
              <a:ext uri="{FF2B5EF4-FFF2-40B4-BE49-F238E27FC236}">
                <a16:creationId xmlns:a16="http://schemas.microsoft.com/office/drawing/2014/main" id="{8C76ED9C-4EEB-EC47-87E0-44821E797A33}"/>
              </a:ext>
            </a:extLst>
          </p:cNvPr>
          <p:cNvSpPr txBox="1"/>
          <p:nvPr/>
        </p:nvSpPr>
        <p:spPr>
          <a:xfrm>
            <a:off x="3525470" y="960946"/>
            <a:ext cx="8012130" cy="5078313"/>
          </a:xfrm>
          <a:prstGeom prst="rect">
            <a:avLst/>
          </a:prstGeom>
          <a:noFill/>
        </p:spPr>
        <p:txBody>
          <a:bodyPr wrap="none" rtlCol="0">
            <a:spAutoFit/>
          </a:bodyPr>
          <a:lstStyle/>
          <a:p>
            <a:r>
              <a:rPr lang="fr-FR" sz="3600" b="1" dirty="0">
                <a:solidFill>
                  <a:schemeClr val="tx1">
                    <a:lumMod val="95000"/>
                    <a:lumOff val="5000"/>
                  </a:schemeClr>
                </a:solidFill>
                <a:latin typeface="Century Gothic" panose="020B0502020202020204" pitchFamily="34" charset="0"/>
              </a:rPr>
              <a:t>Explorer</a:t>
            </a:r>
            <a:r>
              <a:rPr lang="fr-FR" sz="3600" dirty="0">
                <a:solidFill>
                  <a:schemeClr val="tx1">
                    <a:lumMod val="95000"/>
                    <a:lumOff val="5000"/>
                  </a:schemeClr>
                </a:solidFill>
                <a:latin typeface="Century Gothic" panose="020B0502020202020204" pitchFamily="34" charset="0"/>
              </a:rPr>
              <a:t> un peu plus </a:t>
            </a:r>
          </a:p>
          <a:p>
            <a:r>
              <a:rPr lang="fr-FR" sz="3600" dirty="0">
                <a:solidFill>
                  <a:schemeClr val="tx1">
                    <a:lumMod val="95000"/>
                    <a:lumOff val="5000"/>
                  </a:schemeClr>
                </a:solidFill>
                <a:latin typeface="Century Gothic" panose="020B0502020202020204" pitchFamily="34" charset="0"/>
              </a:rPr>
              <a:t>comment le cerveau fonctionne. </a:t>
            </a:r>
          </a:p>
          <a:p>
            <a:endParaRPr lang="fr-FR" sz="3600" dirty="0">
              <a:solidFill>
                <a:schemeClr val="tx1">
                  <a:lumMod val="95000"/>
                  <a:lumOff val="5000"/>
                </a:schemeClr>
              </a:solidFill>
              <a:latin typeface="Century Gothic" panose="020B0502020202020204" pitchFamily="34" charset="0"/>
            </a:endParaRPr>
          </a:p>
          <a:p>
            <a:r>
              <a:rPr lang="fr-FR" sz="3600" b="1" dirty="0">
                <a:solidFill>
                  <a:schemeClr val="tx1">
                    <a:lumMod val="95000"/>
                    <a:lumOff val="5000"/>
                  </a:schemeClr>
                </a:solidFill>
                <a:latin typeface="Century Gothic" panose="020B0502020202020204" pitchFamily="34" charset="0"/>
              </a:rPr>
              <a:t>Distinguer</a:t>
            </a:r>
            <a:r>
              <a:rPr lang="fr-FR" sz="3600" dirty="0">
                <a:solidFill>
                  <a:schemeClr val="tx1">
                    <a:lumMod val="95000"/>
                    <a:lumOff val="5000"/>
                  </a:schemeClr>
                </a:solidFill>
                <a:latin typeface="Century Gothic" panose="020B0502020202020204" pitchFamily="34" charset="0"/>
              </a:rPr>
              <a:t> comprendre et </a:t>
            </a:r>
          </a:p>
          <a:p>
            <a:r>
              <a:rPr lang="fr-FR" sz="3600" dirty="0">
                <a:solidFill>
                  <a:schemeClr val="tx1">
                    <a:lumMod val="95000"/>
                    <a:lumOff val="5000"/>
                  </a:schemeClr>
                </a:solidFill>
                <a:latin typeface="Century Gothic" panose="020B0502020202020204" pitchFamily="34" charset="0"/>
              </a:rPr>
              <a:t>apprendre</a:t>
            </a:r>
          </a:p>
          <a:p>
            <a:endParaRPr lang="fr-FR" sz="3600" dirty="0">
              <a:solidFill>
                <a:schemeClr val="tx1">
                  <a:lumMod val="95000"/>
                  <a:lumOff val="5000"/>
                </a:schemeClr>
              </a:solidFill>
              <a:latin typeface="Century Gothic" panose="020B0502020202020204" pitchFamily="34" charset="0"/>
            </a:endParaRPr>
          </a:p>
          <a:p>
            <a:r>
              <a:rPr lang="fr-FR" sz="3600" b="1" dirty="0">
                <a:solidFill>
                  <a:schemeClr val="tx1">
                    <a:lumMod val="95000"/>
                    <a:lumOff val="5000"/>
                  </a:schemeClr>
                </a:solidFill>
                <a:latin typeface="Century Gothic" panose="020B0502020202020204" pitchFamily="34" charset="0"/>
              </a:rPr>
              <a:t>Découvrir</a:t>
            </a:r>
            <a:r>
              <a:rPr lang="fr-FR" sz="3600" dirty="0">
                <a:solidFill>
                  <a:schemeClr val="tx1">
                    <a:lumMod val="95000"/>
                    <a:lumOff val="5000"/>
                  </a:schemeClr>
                </a:solidFill>
                <a:latin typeface="Century Gothic" panose="020B0502020202020204" pitchFamily="34" charset="0"/>
              </a:rPr>
              <a:t> les 3 moments </a:t>
            </a:r>
          </a:p>
          <a:p>
            <a:r>
              <a:rPr lang="fr-FR" sz="3600" dirty="0">
                <a:solidFill>
                  <a:schemeClr val="tx1">
                    <a:lumMod val="95000"/>
                    <a:lumOff val="5000"/>
                  </a:schemeClr>
                </a:solidFill>
                <a:latin typeface="Century Gothic" panose="020B0502020202020204" pitchFamily="34" charset="0"/>
              </a:rPr>
              <a:t>de l’apprentissage. </a:t>
            </a:r>
          </a:p>
          <a:p>
            <a:endParaRPr lang="fr-FR" sz="3600" dirty="0">
              <a:solidFill>
                <a:schemeClr val="tx1">
                  <a:lumMod val="65000"/>
                  <a:lumOff val="35000"/>
                </a:schemeClr>
              </a:solidFill>
              <a:latin typeface="Century Gothic" panose="020B0502020202020204" pitchFamily="34" charset="0"/>
            </a:endParaRPr>
          </a:p>
        </p:txBody>
      </p:sp>
    </p:spTree>
    <p:extLst>
      <p:ext uri="{BB962C8B-B14F-4D97-AF65-F5344CB8AC3E}">
        <p14:creationId xmlns:p14="http://schemas.microsoft.com/office/powerpoint/2010/main" val="12218714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ADE618-07BD-604A-9703-77536457C65A}"/>
              </a:ext>
            </a:extLst>
          </p:cNvPr>
          <p:cNvSpPr>
            <a:spLocks noGrp="1"/>
          </p:cNvSpPr>
          <p:nvPr>
            <p:ph type="title"/>
          </p:nvPr>
        </p:nvSpPr>
        <p:spPr/>
        <p:txBody>
          <a:bodyPr/>
          <a:lstStyle/>
          <a:p>
            <a:r>
              <a:rPr lang="fr-FR" dirty="0">
                <a:solidFill>
                  <a:schemeClr val="tx1">
                    <a:lumMod val="95000"/>
                    <a:lumOff val="5000"/>
                  </a:schemeClr>
                </a:solidFill>
                <a:latin typeface="Century Gothic" panose="020B0502020202020204" pitchFamily="34" charset="0"/>
              </a:rPr>
              <a:t>Plan</a:t>
            </a:r>
          </a:p>
        </p:txBody>
      </p:sp>
      <p:sp>
        <p:nvSpPr>
          <p:cNvPr id="4" name="ZoneTexte 3">
            <a:extLst>
              <a:ext uri="{FF2B5EF4-FFF2-40B4-BE49-F238E27FC236}">
                <a16:creationId xmlns:a16="http://schemas.microsoft.com/office/drawing/2014/main" id="{EEE9B93F-EECF-2149-98FF-A2E3FC3B131C}"/>
              </a:ext>
            </a:extLst>
          </p:cNvPr>
          <p:cNvSpPr txBox="1"/>
          <p:nvPr/>
        </p:nvSpPr>
        <p:spPr>
          <a:xfrm>
            <a:off x="3570515" y="1123837"/>
            <a:ext cx="5977919" cy="3970318"/>
          </a:xfrm>
          <a:prstGeom prst="rect">
            <a:avLst/>
          </a:prstGeom>
          <a:noFill/>
        </p:spPr>
        <p:txBody>
          <a:bodyPr wrap="none" rtlCol="0">
            <a:spAutoFit/>
          </a:bodyPr>
          <a:lstStyle/>
          <a:p>
            <a:r>
              <a:rPr lang="fr-FR" sz="3600" dirty="0">
                <a:solidFill>
                  <a:schemeClr val="tx1">
                    <a:lumMod val="95000"/>
                    <a:lumOff val="5000"/>
                  </a:schemeClr>
                </a:solidFill>
                <a:latin typeface="Century Gothic" panose="020B0502020202020204" pitchFamily="34" charset="0"/>
              </a:rPr>
              <a:t>Définition de comprendre</a:t>
            </a:r>
          </a:p>
          <a:p>
            <a:endParaRPr lang="fr-FR" sz="3600" dirty="0">
              <a:solidFill>
                <a:schemeClr val="tx1">
                  <a:lumMod val="95000"/>
                  <a:lumOff val="5000"/>
                </a:schemeClr>
              </a:solidFill>
              <a:latin typeface="Century Gothic" panose="020B0502020202020204" pitchFamily="34" charset="0"/>
            </a:endParaRPr>
          </a:p>
          <a:p>
            <a:r>
              <a:rPr lang="fr-FR" sz="3600" dirty="0">
                <a:solidFill>
                  <a:schemeClr val="tx1">
                    <a:lumMod val="95000"/>
                    <a:lumOff val="5000"/>
                  </a:schemeClr>
                </a:solidFill>
                <a:latin typeface="Century Gothic" panose="020B0502020202020204" pitchFamily="34" charset="0"/>
              </a:rPr>
              <a:t>Définition d’apprendre</a:t>
            </a:r>
          </a:p>
          <a:p>
            <a:endParaRPr lang="fr-FR" sz="3600" dirty="0">
              <a:solidFill>
                <a:schemeClr val="tx1">
                  <a:lumMod val="95000"/>
                  <a:lumOff val="5000"/>
                </a:schemeClr>
              </a:solidFill>
              <a:latin typeface="Century Gothic" panose="020B0502020202020204" pitchFamily="34" charset="0"/>
            </a:endParaRPr>
          </a:p>
          <a:p>
            <a:r>
              <a:rPr lang="fr-FR" sz="3600" dirty="0">
                <a:solidFill>
                  <a:schemeClr val="tx1">
                    <a:lumMod val="95000"/>
                    <a:lumOff val="5000"/>
                  </a:schemeClr>
                </a:solidFill>
                <a:latin typeface="Century Gothic" panose="020B0502020202020204" pitchFamily="34" charset="0"/>
              </a:rPr>
              <a:t>Définition des 3 moments</a:t>
            </a:r>
          </a:p>
          <a:p>
            <a:endParaRPr lang="fr-FR" sz="3600" dirty="0">
              <a:solidFill>
                <a:schemeClr val="tx1">
                  <a:lumMod val="95000"/>
                  <a:lumOff val="5000"/>
                </a:schemeClr>
              </a:solidFill>
              <a:latin typeface="Century Gothic" panose="020B0502020202020204" pitchFamily="34" charset="0"/>
            </a:endParaRPr>
          </a:p>
          <a:p>
            <a:r>
              <a:rPr lang="fr-FR" sz="3600" dirty="0">
                <a:solidFill>
                  <a:schemeClr val="tx1">
                    <a:lumMod val="95000"/>
                    <a:lumOff val="5000"/>
                  </a:schemeClr>
                </a:solidFill>
                <a:latin typeface="Century Gothic" panose="020B0502020202020204" pitchFamily="34" charset="0"/>
              </a:rPr>
              <a:t>Un quiz</a:t>
            </a:r>
          </a:p>
        </p:txBody>
      </p:sp>
    </p:spTree>
    <p:extLst>
      <p:ext uri="{BB962C8B-B14F-4D97-AF65-F5344CB8AC3E}">
        <p14:creationId xmlns:p14="http://schemas.microsoft.com/office/powerpoint/2010/main" val="42503149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7948CEC-E483-C747-AB11-4BD1D664BA13}"/>
              </a:ext>
            </a:extLst>
          </p:cNvPr>
          <p:cNvSpPr txBox="1"/>
          <p:nvPr/>
        </p:nvSpPr>
        <p:spPr>
          <a:xfrm>
            <a:off x="762751" y="803291"/>
            <a:ext cx="10472808" cy="2862322"/>
          </a:xfrm>
          <a:prstGeom prst="rect">
            <a:avLst/>
          </a:prstGeom>
          <a:noFill/>
        </p:spPr>
        <p:txBody>
          <a:bodyPr wrap="square" rtlCol="0">
            <a:spAutoFit/>
          </a:bodyPr>
          <a:lstStyle/>
          <a:p>
            <a:r>
              <a:rPr lang="fr-FR" sz="3600" b="1" dirty="0">
                <a:solidFill>
                  <a:schemeClr val="tx1">
                    <a:lumMod val="95000"/>
                    <a:lumOff val="5000"/>
                  </a:schemeClr>
                </a:solidFill>
                <a:latin typeface="Century Gothic" panose="020B0502020202020204" pitchFamily="34" charset="0"/>
              </a:rPr>
              <a:t>Comprendre,  </a:t>
            </a:r>
          </a:p>
          <a:p>
            <a:endParaRPr lang="fr-FR" sz="3600" dirty="0">
              <a:solidFill>
                <a:schemeClr val="tx1">
                  <a:lumMod val="95000"/>
                  <a:lumOff val="5000"/>
                </a:schemeClr>
              </a:solidFill>
              <a:latin typeface="Century Gothic" panose="020B0502020202020204" pitchFamily="34" charset="0"/>
            </a:endParaRPr>
          </a:p>
          <a:p>
            <a:pPr algn="ctr"/>
            <a:r>
              <a:rPr lang="fr-FR" sz="3600" dirty="0">
                <a:solidFill>
                  <a:schemeClr val="tx1">
                    <a:lumMod val="95000"/>
                    <a:lumOff val="5000"/>
                  </a:schemeClr>
                </a:solidFill>
                <a:latin typeface="Century Gothic" panose="020B0502020202020204" pitchFamily="34" charset="0"/>
              </a:rPr>
              <a:t>C’est faire entrer quelque chose </a:t>
            </a:r>
          </a:p>
          <a:p>
            <a:pPr algn="ctr"/>
            <a:r>
              <a:rPr lang="fr-FR" sz="3600" dirty="0">
                <a:solidFill>
                  <a:schemeClr val="tx1">
                    <a:lumMod val="95000"/>
                    <a:lumOff val="5000"/>
                  </a:schemeClr>
                </a:solidFill>
                <a:latin typeface="Century Gothic" panose="020B0502020202020204" pitchFamily="34" charset="0"/>
              </a:rPr>
              <a:t>et </a:t>
            </a:r>
          </a:p>
          <a:p>
            <a:pPr algn="ctr"/>
            <a:r>
              <a:rPr lang="fr-FR" sz="3600" dirty="0">
                <a:solidFill>
                  <a:schemeClr val="tx1">
                    <a:lumMod val="95000"/>
                    <a:lumOff val="5000"/>
                  </a:schemeClr>
                </a:solidFill>
                <a:latin typeface="Century Gothic" panose="020B0502020202020204" pitchFamily="34" charset="0"/>
              </a:rPr>
              <a:t>se représenter dans sa tête.</a:t>
            </a:r>
            <a:r>
              <a:rPr lang="fr-FR" sz="3600" dirty="0">
                <a:solidFill>
                  <a:schemeClr val="tx1">
                    <a:lumMod val="65000"/>
                    <a:lumOff val="35000"/>
                  </a:schemeClr>
                </a:solidFill>
                <a:latin typeface="Century Gothic" panose="020B0502020202020204" pitchFamily="34" charset="0"/>
              </a:rPr>
              <a:t>  </a:t>
            </a:r>
          </a:p>
        </p:txBody>
      </p:sp>
      <p:sp>
        <p:nvSpPr>
          <p:cNvPr id="3" name="Bulle ronde 2">
            <a:extLst>
              <a:ext uri="{FF2B5EF4-FFF2-40B4-BE49-F238E27FC236}">
                <a16:creationId xmlns:a16="http://schemas.microsoft.com/office/drawing/2014/main" id="{A73F57A7-A0C0-B241-9B37-0A1449331F28}"/>
              </a:ext>
            </a:extLst>
          </p:cNvPr>
          <p:cNvSpPr/>
          <p:nvPr/>
        </p:nvSpPr>
        <p:spPr>
          <a:xfrm>
            <a:off x="1291771" y="4746171"/>
            <a:ext cx="4891315" cy="1385332"/>
          </a:xfrm>
          <a:prstGeom prst="wedgeEllipseCallou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fr-FR"/>
          </a:p>
        </p:txBody>
      </p:sp>
      <p:sp>
        <p:nvSpPr>
          <p:cNvPr id="6" name="ZoneTexte 5">
            <a:extLst>
              <a:ext uri="{FF2B5EF4-FFF2-40B4-BE49-F238E27FC236}">
                <a16:creationId xmlns:a16="http://schemas.microsoft.com/office/drawing/2014/main" id="{ACFFD861-2A4C-A941-ACAC-BB012B4F8D10}"/>
              </a:ext>
            </a:extLst>
          </p:cNvPr>
          <p:cNvSpPr txBox="1"/>
          <p:nvPr/>
        </p:nvSpPr>
        <p:spPr>
          <a:xfrm>
            <a:off x="1495584" y="5254171"/>
            <a:ext cx="4687502" cy="369332"/>
          </a:xfrm>
          <a:prstGeom prst="rect">
            <a:avLst/>
          </a:prstGeom>
          <a:noFill/>
        </p:spPr>
        <p:txBody>
          <a:bodyPr wrap="none" rtlCol="0">
            <a:spAutoFit/>
          </a:bodyPr>
          <a:lstStyle/>
          <a:p>
            <a:r>
              <a:rPr lang="fr-FR" dirty="0">
                <a:solidFill>
                  <a:schemeClr val="tx1">
                    <a:lumMod val="95000"/>
                    <a:lumOff val="5000"/>
                  </a:schemeClr>
                </a:solidFill>
                <a:latin typeface="Century Gothic" panose="020B0502020202020204" pitchFamily="34" charset="0"/>
              </a:rPr>
              <a:t>Ce sont deux définitions parmi d’autres. </a:t>
            </a:r>
          </a:p>
        </p:txBody>
      </p:sp>
    </p:spTree>
    <p:extLst>
      <p:ext uri="{BB962C8B-B14F-4D97-AF65-F5344CB8AC3E}">
        <p14:creationId xmlns:p14="http://schemas.microsoft.com/office/powerpoint/2010/main" val="35568717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508BAC14-0940-A346-89BF-784DFE205D69}"/>
              </a:ext>
            </a:extLst>
          </p:cNvPr>
          <p:cNvSpPr txBox="1"/>
          <p:nvPr/>
        </p:nvSpPr>
        <p:spPr>
          <a:xfrm>
            <a:off x="526018" y="927829"/>
            <a:ext cx="8826455" cy="2862322"/>
          </a:xfrm>
          <a:prstGeom prst="rect">
            <a:avLst/>
          </a:prstGeom>
          <a:noFill/>
        </p:spPr>
        <p:txBody>
          <a:bodyPr wrap="none" rtlCol="0">
            <a:spAutoFit/>
          </a:bodyPr>
          <a:lstStyle/>
          <a:p>
            <a:r>
              <a:rPr lang="fr-FR" sz="3600" dirty="0">
                <a:solidFill>
                  <a:schemeClr val="tx1">
                    <a:lumMod val="95000"/>
                    <a:lumOff val="5000"/>
                  </a:schemeClr>
                </a:solidFill>
                <a:latin typeface="Century Gothic" panose="020B0502020202020204" pitchFamily="34" charset="0"/>
              </a:rPr>
              <a:t>Exemple: </a:t>
            </a:r>
          </a:p>
          <a:p>
            <a:endParaRPr lang="fr-FR" sz="3600" dirty="0">
              <a:solidFill>
                <a:schemeClr val="tx1">
                  <a:lumMod val="95000"/>
                  <a:lumOff val="5000"/>
                </a:schemeClr>
              </a:solidFill>
              <a:latin typeface="Century Gothic" panose="020B0502020202020204" pitchFamily="34" charset="0"/>
            </a:endParaRPr>
          </a:p>
          <a:p>
            <a:r>
              <a:rPr lang="fr-FR" sz="3600" dirty="0">
                <a:solidFill>
                  <a:schemeClr val="tx1">
                    <a:lumMod val="95000"/>
                    <a:lumOff val="5000"/>
                  </a:schemeClr>
                </a:solidFill>
                <a:latin typeface="Century Gothic" panose="020B0502020202020204" pitchFamily="34" charset="0"/>
              </a:rPr>
              <a:t>Je me </a:t>
            </a:r>
            <a:r>
              <a:rPr lang="fr-FR" sz="3600" b="1" dirty="0">
                <a:solidFill>
                  <a:schemeClr val="tx1">
                    <a:lumMod val="95000"/>
                    <a:lumOff val="5000"/>
                  </a:schemeClr>
                </a:solidFill>
                <a:latin typeface="Century Gothic" panose="020B0502020202020204" pitchFamily="34" charset="0"/>
              </a:rPr>
              <a:t>représente</a:t>
            </a:r>
            <a:r>
              <a:rPr lang="fr-FR" sz="3600" dirty="0">
                <a:solidFill>
                  <a:schemeClr val="tx1">
                    <a:lumMod val="95000"/>
                    <a:lumOff val="5000"/>
                  </a:schemeClr>
                </a:solidFill>
                <a:latin typeface="Century Gothic" panose="020B0502020202020204" pitchFamily="34" charset="0"/>
              </a:rPr>
              <a:t> ce qu’est un vélo et </a:t>
            </a:r>
          </a:p>
          <a:p>
            <a:r>
              <a:rPr lang="fr-FR" sz="3600" dirty="0">
                <a:solidFill>
                  <a:schemeClr val="tx1">
                    <a:lumMod val="95000"/>
                    <a:lumOff val="5000"/>
                  </a:schemeClr>
                </a:solidFill>
                <a:latin typeface="Century Gothic" panose="020B0502020202020204" pitchFamily="34" charset="0"/>
              </a:rPr>
              <a:t>à quoi il peut me servir, </a:t>
            </a:r>
          </a:p>
          <a:p>
            <a:r>
              <a:rPr lang="fr-FR" sz="3600" dirty="0">
                <a:solidFill>
                  <a:schemeClr val="tx1">
                    <a:lumMod val="95000"/>
                    <a:lumOff val="5000"/>
                  </a:schemeClr>
                </a:solidFill>
                <a:latin typeface="Century Gothic" panose="020B0502020202020204" pitchFamily="34" charset="0"/>
              </a:rPr>
              <a:t>car je comprends ce que c’est. </a:t>
            </a:r>
          </a:p>
        </p:txBody>
      </p:sp>
      <p:sp>
        <p:nvSpPr>
          <p:cNvPr id="3" name="Bulle ronde 2">
            <a:extLst>
              <a:ext uri="{FF2B5EF4-FFF2-40B4-BE49-F238E27FC236}">
                <a16:creationId xmlns:a16="http://schemas.microsoft.com/office/drawing/2014/main" id="{B341ADE2-AF63-F046-B384-5E2694CC4E80}"/>
              </a:ext>
            </a:extLst>
          </p:cNvPr>
          <p:cNvSpPr/>
          <p:nvPr/>
        </p:nvSpPr>
        <p:spPr>
          <a:xfrm>
            <a:off x="6771644" y="4408369"/>
            <a:ext cx="4271577" cy="1279871"/>
          </a:xfrm>
          <a:prstGeom prst="wedgeEllipseCallou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fr-FR" dirty="0">
                <a:solidFill>
                  <a:schemeClr val="tx1">
                    <a:lumMod val="95000"/>
                    <a:lumOff val="5000"/>
                  </a:schemeClr>
                </a:solidFill>
                <a:latin typeface="Century Gothic" panose="020B0502020202020204" pitchFamily="34" charset="0"/>
              </a:rPr>
              <a:t> Je le vois dans ma tête et à quoi il sert.</a:t>
            </a:r>
            <a:endParaRPr lang="fr-FR" dirty="0">
              <a:solidFill>
                <a:schemeClr val="tx1">
                  <a:lumMod val="95000"/>
                  <a:lumOff val="5000"/>
                </a:schemeClr>
              </a:solidFill>
            </a:endParaRPr>
          </a:p>
        </p:txBody>
      </p:sp>
    </p:spTree>
    <p:extLst>
      <p:ext uri="{BB962C8B-B14F-4D97-AF65-F5344CB8AC3E}">
        <p14:creationId xmlns:p14="http://schemas.microsoft.com/office/powerpoint/2010/main" val="41839884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44EB6AF3-DD59-994B-AF7C-79D4931DCC57}"/>
              </a:ext>
            </a:extLst>
          </p:cNvPr>
          <p:cNvSpPr txBox="1"/>
          <p:nvPr/>
        </p:nvSpPr>
        <p:spPr>
          <a:xfrm>
            <a:off x="573221" y="1291772"/>
            <a:ext cx="11393715" cy="1200329"/>
          </a:xfrm>
          <a:prstGeom prst="rect">
            <a:avLst/>
          </a:prstGeom>
          <a:noFill/>
        </p:spPr>
        <p:txBody>
          <a:bodyPr wrap="square" rtlCol="0">
            <a:spAutoFit/>
          </a:bodyPr>
          <a:lstStyle/>
          <a:p>
            <a:r>
              <a:rPr lang="fr-FR" sz="3600" b="1" dirty="0">
                <a:solidFill>
                  <a:schemeClr val="tx1">
                    <a:lumMod val="95000"/>
                    <a:lumOff val="5000"/>
                  </a:schemeClr>
                </a:solidFill>
                <a:latin typeface="Century Gothic" panose="020B0502020202020204" pitchFamily="34" charset="0"/>
              </a:rPr>
              <a:t>Apprendre</a:t>
            </a:r>
            <a:r>
              <a:rPr lang="fr-FR" sz="3600" dirty="0">
                <a:solidFill>
                  <a:schemeClr val="tx1">
                    <a:lumMod val="95000"/>
                    <a:lumOff val="5000"/>
                  </a:schemeClr>
                </a:solidFill>
                <a:latin typeface="Century Gothic" panose="020B0502020202020204" pitchFamily="34" charset="0"/>
              </a:rPr>
              <a:t>, c’est acquérir </a:t>
            </a:r>
            <a:r>
              <a:rPr lang="fr-FR" sz="1400" dirty="0">
                <a:solidFill>
                  <a:schemeClr val="tx1">
                    <a:lumMod val="95000"/>
                    <a:lumOff val="5000"/>
                  </a:schemeClr>
                </a:solidFill>
                <a:latin typeface="Century Gothic" panose="020B0502020202020204" pitchFamily="34" charset="0"/>
              </a:rPr>
              <a:t>(c’est comme décider d’avoir)</a:t>
            </a:r>
          </a:p>
          <a:p>
            <a:r>
              <a:rPr lang="fr-FR" sz="3600" dirty="0">
                <a:solidFill>
                  <a:schemeClr val="tx1">
                    <a:lumMod val="95000"/>
                    <a:lumOff val="5000"/>
                  </a:schemeClr>
                </a:solidFill>
                <a:latin typeface="Century Gothic" panose="020B0502020202020204" pitchFamily="34" charset="0"/>
              </a:rPr>
              <a:t>de nouvelles connaissances.  </a:t>
            </a:r>
          </a:p>
        </p:txBody>
      </p:sp>
      <p:pic>
        <p:nvPicPr>
          <p:cNvPr id="4" name="Image 3">
            <a:extLst>
              <a:ext uri="{FF2B5EF4-FFF2-40B4-BE49-F238E27FC236}">
                <a16:creationId xmlns:a16="http://schemas.microsoft.com/office/drawing/2014/main" id="{A0C3313C-8A5D-7544-AD67-8FFD6B7CB828}"/>
              </a:ext>
            </a:extLst>
          </p:cNvPr>
          <p:cNvPicPr/>
          <p:nvPr/>
        </p:nvPicPr>
        <p:blipFill>
          <a:blip r:embed="rId2">
            <a:biLevel thresh="25000"/>
            <a:extLst>
              <a:ext uri="{BEBA8EAE-BF5A-486C-A8C5-ECC9F3942E4B}">
                <a14:imgProps xmlns:a14="http://schemas.microsoft.com/office/drawing/2010/main">
                  <a14:imgLayer>
                    <a14:imgEffect>
                      <a14:colorTemperature colorTemp="4700"/>
                    </a14:imgEffect>
                    <a14:imgEffect>
                      <a14:saturation sat="0"/>
                    </a14:imgEffect>
                  </a14:imgLayer>
                </a14:imgProps>
              </a:ext>
              <a:ext uri="{28A0092B-C50C-407E-A947-70E740481C1C}">
                <a14:useLocalDpi xmlns:a14="http://schemas.microsoft.com/office/drawing/2010/main" val="0"/>
              </a:ext>
            </a:extLst>
          </a:blip>
          <a:stretch>
            <a:fillRect/>
          </a:stretch>
        </p:blipFill>
        <p:spPr>
          <a:xfrm>
            <a:off x="5994308" y="3506153"/>
            <a:ext cx="2946581" cy="2051458"/>
          </a:xfrm>
          <a:prstGeom prst="rect">
            <a:avLst/>
          </a:prstGeom>
        </p:spPr>
      </p:pic>
    </p:spTree>
    <p:extLst>
      <p:ext uri="{BB962C8B-B14F-4D97-AF65-F5344CB8AC3E}">
        <p14:creationId xmlns:p14="http://schemas.microsoft.com/office/powerpoint/2010/main" val="40599380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78D1C619-521A-4847-B33E-40556B5DFDAD}"/>
              </a:ext>
            </a:extLst>
          </p:cNvPr>
          <p:cNvSpPr txBox="1"/>
          <p:nvPr/>
        </p:nvSpPr>
        <p:spPr>
          <a:xfrm>
            <a:off x="574496" y="2641600"/>
            <a:ext cx="11136382" cy="646331"/>
          </a:xfrm>
          <a:prstGeom prst="rect">
            <a:avLst/>
          </a:prstGeom>
          <a:noFill/>
        </p:spPr>
        <p:txBody>
          <a:bodyPr wrap="none" rtlCol="0">
            <a:spAutoFit/>
          </a:bodyPr>
          <a:lstStyle/>
          <a:p>
            <a:r>
              <a:rPr lang="fr-FR" sz="3600" dirty="0">
                <a:solidFill>
                  <a:schemeClr val="tx1">
                    <a:lumMod val="95000"/>
                    <a:lumOff val="5000"/>
                  </a:schemeClr>
                </a:solidFill>
                <a:latin typeface="Century Gothic" panose="020B0502020202020204" pitchFamily="34" charset="0"/>
              </a:rPr>
              <a:t>Il est important de </a:t>
            </a:r>
            <a:r>
              <a:rPr lang="fr-FR" sz="3600" b="1" dirty="0">
                <a:solidFill>
                  <a:schemeClr val="tx1">
                    <a:lumMod val="95000"/>
                    <a:lumOff val="5000"/>
                  </a:schemeClr>
                </a:solidFill>
                <a:latin typeface="Century Gothic" panose="020B0502020202020204" pitchFamily="34" charset="0"/>
              </a:rPr>
              <a:t>comprendre</a:t>
            </a:r>
            <a:r>
              <a:rPr lang="fr-FR" sz="3600" dirty="0">
                <a:solidFill>
                  <a:schemeClr val="tx1">
                    <a:lumMod val="95000"/>
                    <a:lumOff val="5000"/>
                  </a:schemeClr>
                </a:solidFill>
                <a:latin typeface="Century Gothic" panose="020B0502020202020204" pitchFamily="34" charset="0"/>
              </a:rPr>
              <a:t> pour </a:t>
            </a:r>
            <a:r>
              <a:rPr lang="fr-FR" sz="3600" b="1" dirty="0">
                <a:solidFill>
                  <a:schemeClr val="tx1">
                    <a:lumMod val="95000"/>
                    <a:lumOff val="5000"/>
                  </a:schemeClr>
                </a:solidFill>
                <a:latin typeface="Century Gothic" panose="020B0502020202020204" pitchFamily="34" charset="0"/>
              </a:rPr>
              <a:t>apprendre</a:t>
            </a:r>
            <a:r>
              <a:rPr lang="fr-FR" sz="3600" dirty="0">
                <a:solidFill>
                  <a:schemeClr val="tx1">
                    <a:lumMod val="95000"/>
                    <a:lumOff val="5000"/>
                  </a:schemeClr>
                </a:solidFill>
                <a:latin typeface="Century Gothic" panose="020B0502020202020204" pitchFamily="34" charset="0"/>
              </a:rPr>
              <a:t>. </a:t>
            </a:r>
          </a:p>
        </p:txBody>
      </p:sp>
    </p:spTree>
    <p:extLst>
      <p:ext uri="{BB962C8B-B14F-4D97-AF65-F5344CB8AC3E}">
        <p14:creationId xmlns:p14="http://schemas.microsoft.com/office/powerpoint/2010/main" val="34252928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D925DB02-A45A-944F-BC50-95C62D4AFA66}"/>
              </a:ext>
            </a:extLst>
          </p:cNvPr>
          <p:cNvSpPr txBox="1"/>
          <p:nvPr/>
        </p:nvSpPr>
        <p:spPr>
          <a:xfrm>
            <a:off x="1976466" y="2616358"/>
            <a:ext cx="7731604" cy="1200329"/>
          </a:xfrm>
          <a:prstGeom prst="rect">
            <a:avLst/>
          </a:prstGeom>
          <a:noFill/>
        </p:spPr>
        <p:txBody>
          <a:bodyPr wrap="none" rtlCol="0">
            <a:spAutoFit/>
          </a:bodyPr>
          <a:lstStyle/>
          <a:p>
            <a:r>
              <a:rPr lang="fr-FR" sz="3600" dirty="0">
                <a:solidFill>
                  <a:schemeClr val="tx1">
                    <a:lumMod val="95000"/>
                    <a:lumOff val="5000"/>
                  </a:schemeClr>
                </a:solidFill>
                <a:latin typeface="Century Gothic" panose="020B0502020202020204" pitchFamily="34" charset="0"/>
              </a:rPr>
              <a:t>A présent, je décris les 3 moments</a:t>
            </a:r>
          </a:p>
          <a:p>
            <a:r>
              <a:rPr lang="fr-FR" sz="3600" dirty="0">
                <a:solidFill>
                  <a:schemeClr val="tx1">
                    <a:lumMod val="95000"/>
                    <a:lumOff val="5000"/>
                  </a:schemeClr>
                </a:solidFill>
                <a:latin typeface="Century Gothic" panose="020B0502020202020204" pitchFamily="34" charset="0"/>
              </a:rPr>
              <a:t>nécessaires pour apprendre…</a:t>
            </a:r>
          </a:p>
        </p:txBody>
      </p:sp>
    </p:spTree>
    <p:extLst>
      <p:ext uri="{BB962C8B-B14F-4D97-AF65-F5344CB8AC3E}">
        <p14:creationId xmlns:p14="http://schemas.microsoft.com/office/powerpoint/2010/main" val="4177140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CC03F002-70C7-FF4F-987D-16F1CDDF2686}"/>
              </a:ext>
            </a:extLst>
          </p:cNvPr>
          <p:cNvPicPr/>
          <p:nvPr/>
        </p:nvPicPr>
        <p:blipFill>
          <a:blip r:embed="rId2">
            <a:biLevel thresh="25000"/>
            <a:extLst>
              <a:ext uri="{28A0092B-C50C-407E-A947-70E740481C1C}">
                <a14:useLocalDpi xmlns:a14="http://schemas.microsoft.com/office/drawing/2010/main" val="0"/>
              </a:ext>
            </a:extLst>
          </a:blip>
          <a:stretch>
            <a:fillRect/>
          </a:stretch>
        </p:blipFill>
        <p:spPr>
          <a:xfrm>
            <a:off x="3369711" y="1032442"/>
            <a:ext cx="6658709" cy="5128515"/>
          </a:xfrm>
          <a:prstGeom prst="rect">
            <a:avLst/>
          </a:prstGeom>
        </p:spPr>
      </p:pic>
      <p:sp>
        <p:nvSpPr>
          <p:cNvPr id="3" name="Rectangle 2">
            <a:extLst>
              <a:ext uri="{FF2B5EF4-FFF2-40B4-BE49-F238E27FC236}">
                <a16:creationId xmlns:a16="http://schemas.microsoft.com/office/drawing/2014/main" id="{20B10E3D-7E32-8D4E-92A0-8FDF98F27FB7}"/>
              </a:ext>
            </a:extLst>
          </p:cNvPr>
          <p:cNvSpPr/>
          <p:nvPr/>
        </p:nvSpPr>
        <p:spPr>
          <a:xfrm>
            <a:off x="222874" y="431882"/>
            <a:ext cx="7201010" cy="830997"/>
          </a:xfrm>
          <a:prstGeom prst="rect">
            <a:avLst/>
          </a:prstGeom>
        </p:spPr>
        <p:txBody>
          <a:bodyPr wrap="none">
            <a:spAutoFit/>
          </a:bodyPr>
          <a:lstStyle/>
          <a:p>
            <a:r>
              <a:rPr lang="fr-FR" sz="4800" dirty="0">
                <a:solidFill>
                  <a:schemeClr val="tx1">
                    <a:lumMod val="95000"/>
                    <a:lumOff val="5000"/>
                  </a:schemeClr>
                </a:solidFill>
                <a:latin typeface="Century Gothic" panose="020B0502020202020204" pitchFamily="34" charset="0"/>
              </a:rPr>
              <a:t>C’est comme respirer…</a:t>
            </a:r>
            <a:endParaRPr lang="fr-FR" sz="4800" dirty="0">
              <a:solidFill>
                <a:schemeClr val="tx1">
                  <a:lumMod val="95000"/>
                  <a:lumOff val="5000"/>
                </a:schemeClr>
              </a:solidFill>
            </a:endParaRPr>
          </a:p>
        </p:txBody>
      </p:sp>
    </p:spTree>
    <p:extLst>
      <p:ext uri="{BB962C8B-B14F-4D97-AF65-F5344CB8AC3E}">
        <p14:creationId xmlns:p14="http://schemas.microsoft.com/office/powerpoint/2010/main" val="29861545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855F1CE4-4626-4C48-8D7E-49B12C6938E6}"/>
              </a:ext>
            </a:extLst>
          </p:cNvPr>
          <p:cNvPicPr/>
          <p:nvPr/>
        </p:nvPicPr>
        <p:blipFill>
          <a:blip r:embed="rId2">
            <a:biLevel thresh="25000"/>
            <a:extLst>
              <a:ext uri="{28A0092B-C50C-407E-A947-70E740481C1C}">
                <a14:useLocalDpi xmlns:a14="http://schemas.microsoft.com/office/drawing/2010/main" val="0"/>
              </a:ext>
            </a:extLst>
          </a:blip>
          <a:stretch>
            <a:fillRect/>
          </a:stretch>
        </p:blipFill>
        <p:spPr>
          <a:xfrm>
            <a:off x="3369711" y="1032442"/>
            <a:ext cx="6658709" cy="5128515"/>
          </a:xfrm>
          <a:prstGeom prst="rect">
            <a:avLst/>
          </a:prstGeom>
        </p:spPr>
      </p:pic>
      <p:sp>
        <p:nvSpPr>
          <p:cNvPr id="7" name="Flèche vers le bas 6">
            <a:extLst>
              <a:ext uri="{FF2B5EF4-FFF2-40B4-BE49-F238E27FC236}">
                <a16:creationId xmlns:a16="http://schemas.microsoft.com/office/drawing/2014/main" id="{A79FC97B-69E2-F642-8AF5-4FB418952A94}"/>
              </a:ext>
            </a:extLst>
          </p:cNvPr>
          <p:cNvSpPr/>
          <p:nvPr/>
        </p:nvSpPr>
        <p:spPr>
          <a:xfrm>
            <a:off x="8681544" y="1187669"/>
            <a:ext cx="283779" cy="114562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a:extLst>
              <a:ext uri="{FF2B5EF4-FFF2-40B4-BE49-F238E27FC236}">
                <a16:creationId xmlns:a16="http://schemas.microsoft.com/office/drawing/2014/main" id="{2F6D492B-AC0F-C84B-8EA5-0EA21CB109CF}"/>
              </a:ext>
            </a:extLst>
          </p:cNvPr>
          <p:cNvSpPr txBox="1"/>
          <p:nvPr/>
        </p:nvSpPr>
        <p:spPr>
          <a:xfrm>
            <a:off x="8965323" y="1187669"/>
            <a:ext cx="2935419" cy="830997"/>
          </a:xfrm>
          <a:prstGeom prst="rect">
            <a:avLst/>
          </a:prstGeom>
          <a:noFill/>
        </p:spPr>
        <p:txBody>
          <a:bodyPr wrap="none" rtlCol="0">
            <a:spAutoFit/>
          </a:bodyPr>
          <a:lstStyle/>
          <a:p>
            <a:r>
              <a:rPr lang="fr-FR" sz="4800" dirty="0">
                <a:solidFill>
                  <a:schemeClr val="tx1">
                    <a:lumMod val="95000"/>
                    <a:lumOff val="5000"/>
                  </a:schemeClr>
                </a:solidFill>
                <a:latin typeface="Century Gothic" panose="020B0502020202020204" pitchFamily="34" charset="0"/>
              </a:rPr>
              <a:t>1. Inspirer</a:t>
            </a:r>
          </a:p>
        </p:txBody>
      </p:sp>
    </p:spTree>
    <p:extLst>
      <p:ext uri="{BB962C8B-B14F-4D97-AF65-F5344CB8AC3E}">
        <p14:creationId xmlns:p14="http://schemas.microsoft.com/office/powerpoint/2010/main" val="38976513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B1EB3D8F-AF33-354E-A430-441AFDAA2F5D}"/>
              </a:ext>
            </a:extLst>
          </p:cNvPr>
          <p:cNvPicPr/>
          <p:nvPr/>
        </p:nvPicPr>
        <p:blipFill>
          <a:blip r:embed="rId2">
            <a:biLevel thresh="25000"/>
            <a:extLst>
              <a:ext uri="{28A0092B-C50C-407E-A947-70E740481C1C}">
                <a14:useLocalDpi xmlns:a14="http://schemas.microsoft.com/office/drawing/2010/main" val="0"/>
              </a:ext>
            </a:extLst>
          </a:blip>
          <a:stretch>
            <a:fillRect/>
          </a:stretch>
        </p:blipFill>
        <p:spPr>
          <a:xfrm>
            <a:off x="3369711" y="1032442"/>
            <a:ext cx="6658709" cy="5128515"/>
          </a:xfrm>
          <a:prstGeom prst="rect">
            <a:avLst/>
          </a:prstGeom>
        </p:spPr>
      </p:pic>
      <p:sp>
        <p:nvSpPr>
          <p:cNvPr id="3" name="Rectangle 2">
            <a:extLst>
              <a:ext uri="{FF2B5EF4-FFF2-40B4-BE49-F238E27FC236}">
                <a16:creationId xmlns:a16="http://schemas.microsoft.com/office/drawing/2014/main" id="{4AF59396-54C3-4449-91D6-4C5F63A0B8E5}"/>
              </a:ext>
            </a:extLst>
          </p:cNvPr>
          <p:cNvSpPr/>
          <p:nvPr/>
        </p:nvSpPr>
        <p:spPr>
          <a:xfrm>
            <a:off x="2586644" y="5329960"/>
            <a:ext cx="4308142" cy="830997"/>
          </a:xfrm>
          <a:prstGeom prst="rect">
            <a:avLst/>
          </a:prstGeom>
        </p:spPr>
        <p:txBody>
          <a:bodyPr wrap="square">
            <a:spAutoFit/>
          </a:bodyPr>
          <a:lstStyle/>
          <a:p>
            <a:r>
              <a:rPr lang="fr-FR" sz="4800" dirty="0">
                <a:solidFill>
                  <a:schemeClr val="tx1">
                    <a:lumMod val="95000"/>
                    <a:lumOff val="5000"/>
                  </a:schemeClr>
                </a:solidFill>
                <a:latin typeface="Century Gothic" panose="020B0502020202020204" pitchFamily="34" charset="0"/>
              </a:rPr>
              <a:t>2. S’oxygéner</a:t>
            </a:r>
          </a:p>
        </p:txBody>
      </p:sp>
    </p:spTree>
    <p:extLst>
      <p:ext uri="{BB962C8B-B14F-4D97-AF65-F5344CB8AC3E}">
        <p14:creationId xmlns:p14="http://schemas.microsoft.com/office/powerpoint/2010/main" val="26918860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D067FEEE-AD38-0E48-BE25-0748176FB306}"/>
              </a:ext>
            </a:extLst>
          </p:cNvPr>
          <p:cNvPicPr/>
          <p:nvPr/>
        </p:nvPicPr>
        <p:blipFill>
          <a:blip r:embed="rId2">
            <a:biLevel thresh="25000"/>
            <a:extLst>
              <a:ext uri="{28A0092B-C50C-407E-A947-70E740481C1C}">
                <a14:useLocalDpi xmlns:a14="http://schemas.microsoft.com/office/drawing/2010/main" val="0"/>
              </a:ext>
            </a:extLst>
          </a:blip>
          <a:stretch>
            <a:fillRect/>
          </a:stretch>
        </p:blipFill>
        <p:spPr>
          <a:xfrm>
            <a:off x="3369711" y="1032442"/>
            <a:ext cx="6658709" cy="5128515"/>
          </a:xfrm>
          <a:prstGeom prst="rect">
            <a:avLst/>
          </a:prstGeom>
        </p:spPr>
      </p:pic>
      <p:sp>
        <p:nvSpPr>
          <p:cNvPr id="3" name="Flèche vers le bas 2">
            <a:extLst>
              <a:ext uri="{FF2B5EF4-FFF2-40B4-BE49-F238E27FC236}">
                <a16:creationId xmlns:a16="http://schemas.microsoft.com/office/drawing/2014/main" id="{3EBBCDB0-6516-844B-AA4F-ECE1D540E6C2}"/>
              </a:ext>
            </a:extLst>
          </p:cNvPr>
          <p:cNvSpPr/>
          <p:nvPr/>
        </p:nvSpPr>
        <p:spPr>
          <a:xfrm rot="10800000">
            <a:off x="8681544" y="1187669"/>
            <a:ext cx="283779" cy="114562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3">
            <a:extLst>
              <a:ext uri="{FF2B5EF4-FFF2-40B4-BE49-F238E27FC236}">
                <a16:creationId xmlns:a16="http://schemas.microsoft.com/office/drawing/2014/main" id="{0FC1505E-24A5-3D44-9BD8-4273F490B0A6}"/>
              </a:ext>
            </a:extLst>
          </p:cNvPr>
          <p:cNvSpPr/>
          <p:nvPr/>
        </p:nvSpPr>
        <p:spPr>
          <a:xfrm>
            <a:off x="8965323" y="1268389"/>
            <a:ext cx="2807179" cy="830997"/>
          </a:xfrm>
          <a:prstGeom prst="rect">
            <a:avLst/>
          </a:prstGeom>
        </p:spPr>
        <p:txBody>
          <a:bodyPr wrap="none">
            <a:spAutoFit/>
          </a:bodyPr>
          <a:lstStyle/>
          <a:p>
            <a:r>
              <a:rPr lang="fr-FR" sz="4800" dirty="0">
                <a:solidFill>
                  <a:schemeClr val="tx1">
                    <a:lumMod val="95000"/>
                    <a:lumOff val="5000"/>
                  </a:schemeClr>
                </a:solidFill>
                <a:latin typeface="Century Gothic" panose="020B0502020202020204" pitchFamily="34" charset="0"/>
              </a:rPr>
              <a:t>3. Expirer</a:t>
            </a:r>
          </a:p>
        </p:txBody>
      </p:sp>
    </p:spTree>
    <p:extLst>
      <p:ext uri="{BB962C8B-B14F-4D97-AF65-F5344CB8AC3E}">
        <p14:creationId xmlns:p14="http://schemas.microsoft.com/office/powerpoint/2010/main" val="11214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62A1794-12F5-6C4D-A1D6-739BD7E45AE9}"/>
              </a:ext>
            </a:extLst>
          </p:cNvPr>
          <p:cNvSpPr txBox="1"/>
          <p:nvPr/>
        </p:nvSpPr>
        <p:spPr>
          <a:xfrm>
            <a:off x="477470" y="872859"/>
            <a:ext cx="11314316" cy="5078313"/>
          </a:xfrm>
          <a:prstGeom prst="rect">
            <a:avLst/>
          </a:prstGeom>
          <a:noFill/>
        </p:spPr>
        <p:txBody>
          <a:bodyPr wrap="none" rtlCol="0">
            <a:spAutoFit/>
          </a:bodyPr>
          <a:lstStyle/>
          <a:p>
            <a:r>
              <a:rPr lang="fr-FR" sz="3600" b="1" dirty="0">
                <a:solidFill>
                  <a:schemeClr val="tx1">
                    <a:lumMod val="95000"/>
                    <a:lumOff val="5000"/>
                  </a:schemeClr>
                </a:solidFill>
                <a:latin typeface="Century Gothic" panose="020B0502020202020204" pitchFamily="34" charset="0"/>
              </a:rPr>
              <a:t>Exemple dans la situation suivante </a:t>
            </a:r>
            <a:r>
              <a:rPr lang="fr-FR" sz="3600" dirty="0">
                <a:solidFill>
                  <a:schemeClr val="tx1">
                    <a:lumMod val="95000"/>
                    <a:lumOff val="5000"/>
                  </a:schemeClr>
                </a:solidFill>
                <a:latin typeface="Century Gothic" panose="020B0502020202020204" pitchFamily="34" charset="0"/>
              </a:rPr>
              <a:t>:</a:t>
            </a:r>
          </a:p>
          <a:p>
            <a:endParaRPr lang="fr-FR" sz="3600" dirty="0">
              <a:solidFill>
                <a:schemeClr val="tx1">
                  <a:lumMod val="95000"/>
                  <a:lumOff val="5000"/>
                </a:schemeClr>
              </a:solidFill>
              <a:latin typeface="Century Gothic" panose="020B0502020202020204" pitchFamily="34" charset="0"/>
            </a:endParaRPr>
          </a:p>
          <a:p>
            <a:pPr algn="just"/>
            <a:r>
              <a:rPr lang="fr-FR" sz="3600" dirty="0">
                <a:solidFill>
                  <a:schemeClr val="tx1">
                    <a:lumMod val="95000"/>
                    <a:lumOff val="5000"/>
                  </a:schemeClr>
                </a:solidFill>
                <a:latin typeface="Century Gothic" panose="020B0502020202020204" pitchFamily="34" charset="0"/>
              </a:rPr>
              <a:t>Pour mon anniversaire, je reçois 100 frs </a:t>
            </a:r>
          </a:p>
          <a:p>
            <a:pPr algn="just"/>
            <a:r>
              <a:rPr lang="fr-FR" sz="3600" dirty="0">
                <a:solidFill>
                  <a:schemeClr val="tx1">
                    <a:lumMod val="95000"/>
                    <a:lumOff val="5000"/>
                  </a:schemeClr>
                </a:solidFill>
                <a:latin typeface="Century Gothic" panose="020B0502020202020204" pitchFamily="34" charset="0"/>
              </a:rPr>
              <a:t>de mes parents, 40 frs de ma tata et 60 frs de mes</a:t>
            </a:r>
          </a:p>
          <a:p>
            <a:pPr algn="just"/>
            <a:r>
              <a:rPr lang="fr-FR" sz="3600" dirty="0">
                <a:solidFill>
                  <a:schemeClr val="tx1">
                    <a:lumMod val="95000"/>
                    <a:lumOff val="5000"/>
                  </a:schemeClr>
                </a:solidFill>
                <a:latin typeface="Century Gothic" panose="020B0502020202020204" pitchFamily="34" charset="0"/>
              </a:rPr>
              <a:t>grands-parents. De plus, mon frère a fait un </a:t>
            </a:r>
          </a:p>
          <a:p>
            <a:pPr algn="just"/>
            <a:r>
              <a:rPr lang="fr-FR" sz="3600" dirty="0">
                <a:solidFill>
                  <a:schemeClr val="tx1">
                    <a:lumMod val="95000"/>
                    <a:lumOff val="5000"/>
                  </a:schemeClr>
                </a:solidFill>
                <a:latin typeface="Century Gothic" panose="020B0502020202020204" pitchFamily="34" charset="0"/>
              </a:rPr>
              <a:t>délicieux gâteau au chocolat pour le dessert. </a:t>
            </a:r>
          </a:p>
          <a:p>
            <a:endParaRPr lang="fr-FR" sz="3600" dirty="0">
              <a:solidFill>
                <a:schemeClr val="tx1">
                  <a:lumMod val="95000"/>
                  <a:lumOff val="5000"/>
                </a:schemeClr>
              </a:solidFill>
              <a:latin typeface="Century Gothic" panose="020B0502020202020204" pitchFamily="34" charset="0"/>
            </a:endParaRPr>
          </a:p>
          <a:p>
            <a:r>
              <a:rPr lang="fr-FR" sz="3600" dirty="0">
                <a:solidFill>
                  <a:schemeClr val="tx1">
                    <a:lumMod val="95000"/>
                    <a:lumOff val="5000"/>
                  </a:schemeClr>
                </a:solidFill>
                <a:latin typeface="Century Gothic" panose="020B0502020202020204" pitchFamily="34" charset="0"/>
              </a:rPr>
              <a:t>Combien ai-je reçu d’argent ? </a:t>
            </a:r>
          </a:p>
          <a:p>
            <a:endParaRPr lang="fr-FR" dirty="0"/>
          </a:p>
          <a:p>
            <a:endParaRPr lang="fr-FR" dirty="0"/>
          </a:p>
        </p:txBody>
      </p:sp>
    </p:spTree>
    <p:extLst>
      <p:ext uri="{BB962C8B-B14F-4D97-AF65-F5344CB8AC3E}">
        <p14:creationId xmlns:p14="http://schemas.microsoft.com/office/powerpoint/2010/main" val="29861058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12F00B-4B19-144F-BC92-C90A2E36A0DF}"/>
              </a:ext>
            </a:extLst>
          </p:cNvPr>
          <p:cNvSpPr>
            <a:spLocks noGrp="1"/>
          </p:cNvSpPr>
          <p:nvPr>
            <p:ph type="title"/>
          </p:nvPr>
        </p:nvSpPr>
        <p:spPr/>
        <p:txBody>
          <a:bodyPr/>
          <a:lstStyle/>
          <a:p>
            <a:pPr algn="ctr"/>
            <a:r>
              <a:rPr lang="fr-FR" dirty="0">
                <a:solidFill>
                  <a:schemeClr val="tx1">
                    <a:lumMod val="95000"/>
                    <a:lumOff val="5000"/>
                  </a:schemeClr>
                </a:solidFill>
                <a:latin typeface="Century Gothic" panose="020B0502020202020204" pitchFamily="34" charset="0"/>
              </a:rPr>
              <a:t>Étape 1</a:t>
            </a:r>
          </a:p>
        </p:txBody>
      </p:sp>
      <p:sp>
        <p:nvSpPr>
          <p:cNvPr id="3" name="Espace réservé du contenu 2">
            <a:extLst>
              <a:ext uri="{FF2B5EF4-FFF2-40B4-BE49-F238E27FC236}">
                <a16:creationId xmlns:a16="http://schemas.microsoft.com/office/drawing/2014/main" id="{DCD42456-6391-604C-A050-20FE2D8AF3A1}"/>
              </a:ext>
            </a:extLst>
          </p:cNvPr>
          <p:cNvSpPr>
            <a:spLocks noGrp="1"/>
          </p:cNvSpPr>
          <p:nvPr>
            <p:ph idx="1"/>
          </p:nvPr>
        </p:nvSpPr>
        <p:spPr/>
        <p:txBody>
          <a:bodyPr>
            <a:normAutofit/>
          </a:bodyPr>
          <a:lstStyle/>
          <a:p>
            <a:pPr marL="0" indent="0">
              <a:buNone/>
            </a:pPr>
            <a:r>
              <a:rPr lang="fr-FR" sz="3600" b="1" dirty="0">
                <a:solidFill>
                  <a:schemeClr val="tx1">
                    <a:lumMod val="95000"/>
                    <a:lumOff val="5000"/>
                  </a:schemeClr>
                </a:solidFill>
                <a:latin typeface="Century Gothic" panose="020B0502020202020204" pitchFamily="34" charset="0"/>
              </a:rPr>
              <a:t>1 c’est recevoir une information </a:t>
            </a:r>
            <a:endParaRPr lang="fr-FR" sz="1600" b="1" dirty="0">
              <a:solidFill>
                <a:schemeClr val="tx1">
                  <a:lumMod val="95000"/>
                  <a:lumOff val="5000"/>
                </a:schemeClr>
              </a:solidFill>
              <a:latin typeface="Century Gothic" panose="020B0502020202020204" pitchFamily="34" charset="0"/>
            </a:endParaRPr>
          </a:p>
          <a:p>
            <a:pPr marL="0" indent="0">
              <a:buNone/>
            </a:pPr>
            <a:endParaRPr lang="fr-FR" sz="3600" dirty="0">
              <a:solidFill>
                <a:schemeClr val="tx1">
                  <a:lumMod val="95000"/>
                  <a:lumOff val="5000"/>
                </a:schemeClr>
              </a:solidFill>
              <a:latin typeface="Century Gothic" panose="020B0502020202020204" pitchFamily="34" charset="0"/>
            </a:endParaRPr>
          </a:p>
          <a:p>
            <a:pPr marL="0" indent="0">
              <a:buNone/>
            </a:pPr>
            <a:r>
              <a:rPr lang="fr-FR" sz="3600" dirty="0">
                <a:solidFill>
                  <a:schemeClr val="tx1">
                    <a:lumMod val="95000"/>
                    <a:lumOff val="5000"/>
                  </a:schemeClr>
                </a:solidFill>
                <a:latin typeface="Century Gothic" panose="020B0502020202020204" pitchFamily="34" charset="0"/>
              </a:rPr>
              <a:t>-Par ses 5 sens </a:t>
            </a:r>
          </a:p>
          <a:p>
            <a:pPr marL="0" indent="0">
              <a:buNone/>
            </a:pPr>
            <a:r>
              <a:rPr lang="fr-FR" sz="3600" dirty="0">
                <a:solidFill>
                  <a:schemeClr val="tx1">
                    <a:lumMod val="95000"/>
                    <a:lumOff val="5000"/>
                  </a:schemeClr>
                </a:solidFill>
                <a:latin typeface="Century Gothic" panose="020B0502020202020204" pitchFamily="34" charset="0"/>
              </a:rPr>
              <a:t>-En prêtant attention </a:t>
            </a:r>
          </a:p>
          <a:p>
            <a:pPr marL="0" indent="0">
              <a:buNone/>
            </a:pPr>
            <a:r>
              <a:rPr lang="fr-FR" sz="3600" dirty="0">
                <a:solidFill>
                  <a:schemeClr val="tx1">
                    <a:lumMod val="95000"/>
                    <a:lumOff val="5000"/>
                  </a:schemeClr>
                </a:solidFill>
                <a:latin typeface="Century Gothic" panose="020B0502020202020204" pitchFamily="34" charset="0"/>
              </a:rPr>
              <a:t>-En donnant du sens </a:t>
            </a:r>
          </a:p>
        </p:txBody>
      </p:sp>
    </p:spTree>
    <p:extLst>
      <p:ext uri="{BB962C8B-B14F-4D97-AF65-F5344CB8AC3E}">
        <p14:creationId xmlns:p14="http://schemas.microsoft.com/office/powerpoint/2010/main" val="14182764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629F0D-CD2F-E946-901E-E88AB57DD7F7}"/>
              </a:ext>
            </a:extLst>
          </p:cNvPr>
          <p:cNvSpPr>
            <a:spLocks noGrp="1"/>
          </p:cNvSpPr>
          <p:nvPr>
            <p:ph type="title"/>
          </p:nvPr>
        </p:nvSpPr>
        <p:spPr/>
        <p:txBody>
          <a:bodyPr/>
          <a:lstStyle/>
          <a:p>
            <a:pPr algn="ctr"/>
            <a:r>
              <a:rPr lang="fr-FR" dirty="0">
                <a:solidFill>
                  <a:schemeClr val="tx1">
                    <a:lumMod val="95000"/>
                    <a:lumOff val="5000"/>
                  </a:schemeClr>
                </a:solidFill>
                <a:latin typeface="Century Gothic" panose="020B0502020202020204" pitchFamily="34" charset="0"/>
              </a:rPr>
              <a:t>Étape 2</a:t>
            </a:r>
          </a:p>
        </p:txBody>
      </p:sp>
      <p:sp>
        <p:nvSpPr>
          <p:cNvPr id="3" name="Espace réservé du contenu 2">
            <a:extLst>
              <a:ext uri="{FF2B5EF4-FFF2-40B4-BE49-F238E27FC236}">
                <a16:creationId xmlns:a16="http://schemas.microsoft.com/office/drawing/2014/main" id="{C73E2EE0-C415-5746-965A-FE5BCBD9F213}"/>
              </a:ext>
            </a:extLst>
          </p:cNvPr>
          <p:cNvSpPr>
            <a:spLocks noGrp="1"/>
          </p:cNvSpPr>
          <p:nvPr>
            <p:ph idx="1"/>
          </p:nvPr>
        </p:nvSpPr>
        <p:spPr>
          <a:xfrm>
            <a:off x="3869268" y="864108"/>
            <a:ext cx="7727646" cy="5120640"/>
          </a:xfrm>
        </p:spPr>
        <p:txBody>
          <a:bodyPr>
            <a:normAutofit/>
          </a:bodyPr>
          <a:lstStyle/>
          <a:p>
            <a:pPr marL="0" indent="0">
              <a:buNone/>
            </a:pPr>
            <a:r>
              <a:rPr lang="fr-FR" sz="3600" b="1" dirty="0">
                <a:solidFill>
                  <a:schemeClr val="tx1">
                    <a:lumMod val="95000"/>
                    <a:lumOff val="5000"/>
                  </a:schemeClr>
                </a:solidFill>
                <a:latin typeface="Century Gothic" panose="020B0502020202020204" pitchFamily="34" charset="0"/>
              </a:rPr>
              <a:t>2 Notre cerveau s’occupe de l’information </a:t>
            </a:r>
          </a:p>
          <a:p>
            <a:pPr marL="0" indent="0">
              <a:buNone/>
            </a:pPr>
            <a:endParaRPr lang="fr-FR" sz="3600" dirty="0">
              <a:solidFill>
                <a:schemeClr val="tx1">
                  <a:lumMod val="95000"/>
                  <a:lumOff val="5000"/>
                </a:schemeClr>
              </a:solidFill>
              <a:latin typeface="Century Gothic" panose="020B0502020202020204" pitchFamily="34" charset="0"/>
            </a:endParaRPr>
          </a:p>
          <a:p>
            <a:pPr marL="0" indent="0">
              <a:buNone/>
            </a:pPr>
            <a:r>
              <a:rPr lang="fr-FR" sz="3600" dirty="0">
                <a:solidFill>
                  <a:schemeClr val="tx1">
                    <a:lumMod val="95000"/>
                    <a:lumOff val="5000"/>
                  </a:schemeClr>
                </a:solidFill>
                <a:latin typeface="Century Gothic" panose="020B0502020202020204" pitchFamily="34" charset="0"/>
              </a:rPr>
              <a:t>Grâce aux différentes mémoires</a:t>
            </a:r>
          </a:p>
          <a:p>
            <a:pPr marL="0" indent="0">
              <a:buNone/>
            </a:pPr>
            <a:r>
              <a:rPr lang="fr-FR" sz="3600" dirty="0">
                <a:solidFill>
                  <a:schemeClr val="tx1">
                    <a:lumMod val="95000"/>
                    <a:lumOff val="5000"/>
                  </a:schemeClr>
                </a:solidFill>
                <a:latin typeface="Century Gothic" panose="020B0502020202020204" pitchFamily="34" charset="0"/>
              </a:rPr>
              <a:t>Par différents processus </a:t>
            </a:r>
          </a:p>
          <a:p>
            <a:pPr marL="0" indent="0">
              <a:buNone/>
            </a:pPr>
            <a:r>
              <a:rPr lang="fr-FR" sz="1600" dirty="0">
                <a:solidFill>
                  <a:schemeClr val="tx1">
                    <a:lumMod val="95000"/>
                    <a:lumOff val="5000"/>
                  </a:schemeClr>
                </a:solidFill>
                <a:latin typeface="Century Gothic" panose="020B0502020202020204" pitchFamily="34" charset="0"/>
              </a:rPr>
              <a:t>(accessoires)</a:t>
            </a:r>
          </a:p>
        </p:txBody>
      </p:sp>
    </p:spTree>
    <p:extLst>
      <p:ext uri="{BB962C8B-B14F-4D97-AF65-F5344CB8AC3E}">
        <p14:creationId xmlns:p14="http://schemas.microsoft.com/office/powerpoint/2010/main" val="1489699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B8F34264-9F2E-2B43-890E-D97A4D1BFDCF}"/>
              </a:ext>
            </a:extLst>
          </p:cNvPr>
          <p:cNvSpPr txBox="1"/>
          <p:nvPr/>
        </p:nvSpPr>
        <p:spPr>
          <a:xfrm>
            <a:off x="255522" y="576568"/>
            <a:ext cx="11936478" cy="5249642"/>
          </a:xfrm>
          <a:prstGeom prst="rect">
            <a:avLst/>
          </a:prstGeom>
          <a:noFill/>
        </p:spPr>
        <p:txBody>
          <a:bodyPr wrap="square" rtlCol="0">
            <a:spAutoFit/>
          </a:bodyPr>
          <a:lstStyle/>
          <a:p>
            <a:r>
              <a:rPr lang="fr-FR" sz="3600" dirty="0">
                <a:solidFill>
                  <a:schemeClr val="tx1">
                    <a:lumMod val="95000"/>
                    <a:lumOff val="5000"/>
                  </a:schemeClr>
                </a:solidFill>
                <a:latin typeface="Century Gothic" panose="020B0502020202020204" pitchFamily="34" charset="0"/>
              </a:rPr>
              <a:t>Exemple: </a:t>
            </a:r>
          </a:p>
          <a:p>
            <a:endParaRPr lang="fr-FR" sz="3600" dirty="0">
              <a:solidFill>
                <a:schemeClr val="tx1">
                  <a:lumMod val="95000"/>
                  <a:lumOff val="5000"/>
                </a:schemeClr>
              </a:solidFill>
              <a:latin typeface="Century Gothic" panose="020B0502020202020204" pitchFamily="34" charset="0"/>
            </a:endParaRPr>
          </a:p>
          <a:p>
            <a:pPr algn="just">
              <a:lnSpc>
                <a:spcPct val="150000"/>
              </a:lnSpc>
            </a:pPr>
            <a:r>
              <a:rPr lang="fr-FR" sz="3600" dirty="0">
                <a:solidFill>
                  <a:schemeClr val="tx1">
                    <a:lumMod val="95000"/>
                    <a:lumOff val="5000"/>
                  </a:schemeClr>
                </a:solidFill>
                <a:latin typeface="Century Gothic" panose="020B0502020202020204" pitchFamily="34" charset="0"/>
              </a:rPr>
              <a:t>J’arrive à </a:t>
            </a:r>
            <a:r>
              <a:rPr lang="fr-FR" sz="3600" b="1" dirty="0">
                <a:solidFill>
                  <a:schemeClr val="accent5">
                    <a:lumMod val="75000"/>
                  </a:schemeClr>
                </a:solidFill>
                <a:latin typeface="Century Gothic" panose="020B0502020202020204" pitchFamily="34" charset="0"/>
              </a:rPr>
              <a:t>lire </a:t>
            </a:r>
            <a:r>
              <a:rPr lang="fr-FR" sz="3600" dirty="0">
                <a:solidFill>
                  <a:schemeClr val="tx1">
                    <a:lumMod val="95000"/>
                    <a:lumOff val="5000"/>
                  </a:schemeClr>
                </a:solidFill>
                <a:latin typeface="Century Gothic" panose="020B0502020202020204" pitchFamily="34" charset="0"/>
              </a:rPr>
              <a:t>le texte et je comprends tous les </a:t>
            </a:r>
            <a:r>
              <a:rPr lang="fr-FR" sz="3600" b="1" dirty="0">
                <a:solidFill>
                  <a:schemeClr val="accent5">
                    <a:lumMod val="75000"/>
                  </a:schemeClr>
                </a:solidFill>
                <a:latin typeface="Century Gothic" panose="020B0502020202020204" pitchFamily="34" charset="0"/>
              </a:rPr>
              <a:t>mots</a:t>
            </a:r>
            <a:r>
              <a:rPr lang="fr-FR" sz="3600" dirty="0">
                <a:solidFill>
                  <a:schemeClr val="tx1">
                    <a:lumMod val="65000"/>
                    <a:lumOff val="35000"/>
                  </a:schemeClr>
                </a:solidFill>
                <a:latin typeface="Century Gothic" panose="020B0502020202020204" pitchFamily="34" charset="0"/>
              </a:rPr>
              <a:t>.</a:t>
            </a:r>
          </a:p>
          <a:p>
            <a:pPr algn="just">
              <a:lnSpc>
                <a:spcPct val="150000"/>
              </a:lnSpc>
            </a:pPr>
            <a:r>
              <a:rPr lang="fr-FR" sz="3600" dirty="0">
                <a:solidFill>
                  <a:schemeClr val="tx1">
                    <a:lumMod val="95000"/>
                    <a:lumOff val="5000"/>
                  </a:schemeClr>
                </a:solidFill>
                <a:latin typeface="Century Gothic" panose="020B0502020202020204" pitchFamily="34" charset="0"/>
              </a:rPr>
              <a:t>Je sais ce que représentent les nombres </a:t>
            </a:r>
          </a:p>
          <a:p>
            <a:pPr algn="just">
              <a:lnSpc>
                <a:spcPct val="150000"/>
              </a:lnSpc>
            </a:pPr>
            <a:r>
              <a:rPr lang="fr-FR" sz="3600" b="1" dirty="0">
                <a:solidFill>
                  <a:schemeClr val="accent5">
                    <a:lumMod val="75000"/>
                  </a:schemeClr>
                </a:solidFill>
                <a:latin typeface="Century Gothic" panose="020B0502020202020204" pitchFamily="34" charset="0"/>
              </a:rPr>
              <a:t>100, 40 </a:t>
            </a:r>
            <a:r>
              <a:rPr lang="fr-FR" sz="3600" dirty="0">
                <a:solidFill>
                  <a:schemeClr val="tx1">
                    <a:lumMod val="95000"/>
                    <a:lumOff val="5000"/>
                  </a:schemeClr>
                </a:solidFill>
                <a:latin typeface="Century Gothic" panose="020B0502020202020204" pitchFamily="34" charset="0"/>
              </a:rPr>
              <a:t>et</a:t>
            </a:r>
            <a:r>
              <a:rPr lang="fr-FR" sz="3600" dirty="0">
                <a:solidFill>
                  <a:schemeClr val="tx1">
                    <a:lumMod val="65000"/>
                    <a:lumOff val="35000"/>
                  </a:schemeClr>
                </a:solidFill>
                <a:latin typeface="Century Gothic" panose="020B0502020202020204" pitchFamily="34" charset="0"/>
              </a:rPr>
              <a:t> </a:t>
            </a:r>
            <a:r>
              <a:rPr lang="fr-FR" sz="3600" b="1" dirty="0">
                <a:solidFill>
                  <a:schemeClr val="accent5">
                    <a:lumMod val="75000"/>
                  </a:schemeClr>
                </a:solidFill>
                <a:latin typeface="Century Gothic" panose="020B0502020202020204" pitchFamily="34" charset="0"/>
              </a:rPr>
              <a:t>60</a:t>
            </a:r>
            <a:r>
              <a:rPr lang="fr-FR" sz="3600" dirty="0">
                <a:solidFill>
                  <a:schemeClr val="tx1">
                    <a:lumMod val="65000"/>
                    <a:lumOff val="35000"/>
                  </a:schemeClr>
                </a:solidFill>
                <a:latin typeface="Century Gothic" panose="020B0502020202020204" pitchFamily="34" charset="0"/>
              </a:rPr>
              <a:t>. </a:t>
            </a:r>
          </a:p>
          <a:p>
            <a:pPr algn="just">
              <a:lnSpc>
                <a:spcPct val="150000"/>
              </a:lnSpc>
            </a:pPr>
            <a:r>
              <a:rPr lang="fr-FR" sz="3600" dirty="0">
                <a:solidFill>
                  <a:schemeClr val="tx1">
                    <a:lumMod val="95000"/>
                    <a:lumOff val="5000"/>
                  </a:schemeClr>
                </a:solidFill>
                <a:latin typeface="Century Gothic" panose="020B0502020202020204" pitchFamily="34" charset="0"/>
              </a:rPr>
              <a:t>Je sais ce que signifie l’abréviation </a:t>
            </a:r>
            <a:r>
              <a:rPr lang="fr-FR" sz="3600" b="1" dirty="0">
                <a:solidFill>
                  <a:schemeClr val="accent5">
                    <a:lumMod val="75000"/>
                  </a:schemeClr>
                </a:solidFill>
                <a:latin typeface="Century Gothic" panose="020B0502020202020204" pitchFamily="34" charset="0"/>
              </a:rPr>
              <a:t>frs</a:t>
            </a:r>
            <a:r>
              <a:rPr lang="fr-FR" sz="3600" dirty="0">
                <a:solidFill>
                  <a:schemeClr val="tx1">
                    <a:lumMod val="65000"/>
                    <a:lumOff val="35000"/>
                  </a:schemeClr>
                </a:solidFill>
                <a:latin typeface="Century Gothic" panose="020B0502020202020204" pitchFamily="34" charset="0"/>
              </a:rPr>
              <a:t>.</a:t>
            </a:r>
          </a:p>
          <a:p>
            <a:pPr algn="just">
              <a:lnSpc>
                <a:spcPct val="150000"/>
              </a:lnSpc>
            </a:pPr>
            <a:r>
              <a:rPr lang="fr-FR" sz="3600" dirty="0">
                <a:solidFill>
                  <a:schemeClr val="tx1">
                    <a:lumMod val="95000"/>
                    <a:lumOff val="5000"/>
                  </a:schemeClr>
                </a:solidFill>
                <a:latin typeface="Century Gothic" panose="020B0502020202020204" pitchFamily="34" charset="0"/>
              </a:rPr>
              <a:t>Je sais faire des </a:t>
            </a:r>
            <a:r>
              <a:rPr lang="fr-FR" sz="3600" b="1" dirty="0">
                <a:solidFill>
                  <a:schemeClr val="accent5">
                    <a:lumMod val="75000"/>
                  </a:schemeClr>
                </a:solidFill>
                <a:latin typeface="Century Gothic" panose="020B0502020202020204" pitchFamily="34" charset="0"/>
              </a:rPr>
              <a:t>additions</a:t>
            </a:r>
            <a:r>
              <a:rPr lang="fr-FR" sz="3600" dirty="0">
                <a:solidFill>
                  <a:schemeClr val="tx1">
                    <a:lumMod val="65000"/>
                    <a:lumOff val="35000"/>
                  </a:schemeClr>
                </a:solidFill>
                <a:latin typeface="Century Gothic" panose="020B0502020202020204" pitchFamily="34" charset="0"/>
              </a:rPr>
              <a:t> </a:t>
            </a:r>
            <a:r>
              <a:rPr lang="fr-FR" sz="3600" dirty="0">
                <a:solidFill>
                  <a:schemeClr val="tx1">
                    <a:lumMod val="95000"/>
                    <a:lumOff val="5000"/>
                  </a:schemeClr>
                </a:solidFill>
                <a:latin typeface="Century Gothic" panose="020B0502020202020204" pitchFamily="34" charset="0"/>
              </a:rPr>
              <a:t>(des +).</a:t>
            </a:r>
          </a:p>
        </p:txBody>
      </p:sp>
    </p:spTree>
    <p:extLst>
      <p:ext uri="{BB962C8B-B14F-4D97-AF65-F5344CB8AC3E}">
        <p14:creationId xmlns:p14="http://schemas.microsoft.com/office/powerpoint/2010/main" val="19161867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310D32-9C22-3748-A8E5-0C47C484EE94}"/>
              </a:ext>
            </a:extLst>
          </p:cNvPr>
          <p:cNvSpPr>
            <a:spLocks noGrp="1"/>
          </p:cNvSpPr>
          <p:nvPr>
            <p:ph type="title"/>
          </p:nvPr>
        </p:nvSpPr>
        <p:spPr/>
        <p:txBody>
          <a:bodyPr/>
          <a:lstStyle/>
          <a:p>
            <a:pPr algn="ctr"/>
            <a:r>
              <a:rPr lang="fr-FR" dirty="0">
                <a:solidFill>
                  <a:schemeClr val="tx1">
                    <a:lumMod val="95000"/>
                    <a:lumOff val="5000"/>
                  </a:schemeClr>
                </a:solidFill>
                <a:latin typeface="Century Gothic" panose="020B0502020202020204" pitchFamily="34" charset="0"/>
              </a:rPr>
              <a:t>Étape 3</a:t>
            </a:r>
          </a:p>
        </p:txBody>
      </p:sp>
      <p:sp>
        <p:nvSpPr>
          <p:cNvPr id="3" name="Espace réservé du contenu 2">
            <a:extLst>
              <a:ext uri="{FF2B5EF4-FFF2-40B4-BE49-F238E27FC236}">
                <a16:creationId xmlns:a16="http://schemas.microsoft.com/office/drawing/2014/main" id="{7640FEEC-F1AE-B941-A87F-7F3DE5BD359E}"/>
              </a:ext>
            </a:extLst>
          </p:cNvPr>
          <p:cNvSpPr>
            <a:spLocks noGrp="1"/>
          </p:cNvSpPr>
          <p:nvPr>
            <p:ph idx="1"/>
          </p:nvPr>
        </p:nvSpPr>
        <p:spPr>
          <a:xfrm>
            <a:off x="3651553" y="864108"/>
            <a:ext cx="8322732" cy="5120640"/>
          </a:xfrm>
        </p:spPr>
        <p:txBody>
          <a:bodyPr>
            <a:normAutofit/>
          </a:bodyPr>
          <a:lstStyle/>
          <a:p>
            <a:pPr marL="0" indent="0">
              <a:buNone/>
            </a:pPr>
            <a:r>
              <a:rPr lang="fr-FR" sz="3600" b="1" dirty="0">
                <a:solidFill>
                  <a:schemeClr val="tx1">
                    <a:lumMod val="95000"/>
                    <a:lumOff val="5000"/>
                  </a:schemeClr>
                </a:solidFill>
                <a:latin typeface="Century Gothic" panose="020B0502020202020204" pitchFamily="34" charset="0"/>
              </a:rPr>
              <a:t>3 C’est donner une réponse</a:t>
            </a:r>
          </a:p>
          <a:p>
            <a:pPr marL="0" indent="0">
              <a:buNone/>
            </a:pPr>
            <a:endParaRPr lang="fr-FR" sz="3600" dirty="0">
              <a:solidFill>
                <a:schemeClr val="tx1">
                  <a:lumMod val="95000"/>
                  <a:lumOff val="5000"/>
                </a:schemeClr>
              </a:solidFill>
              <a:latin typeface="Century Gothic" panose="020B0502020202020204" pitchFamily="34" charset="0"/>
            </a:endParaRPr>
          </a:p>
          <a:p>
            <a:pPr marL="0" indent="0">
              <a:buNone/>
            </a:pPr>
            <a:r>
              <a:rPr lang="fr-FR" sz="3600" dirty="0">
                <a:solidFill>
                  <a:schemeClr val="tx1">
                    <a:lumMod val="95000"/>
                    <a:lumOff val="5000"/>
                  </a:schemeClr>
                </a:solidFill>
                <a:latin typeface="Century Gothic" panose="020B0502020202020204" pitchFamily="34" charset="0"/>
              </a:rPr>
              <a:t>-Par le langage </a:t>
            </a:r>
            <a:r>
              <a:rPr lang="fr-FR" sz="1600" dirty="0">
                <a:solidFill>
                  <a:schemeClr val="tx1">
                    <a:lumMod val="95000"/>
                    <a:lumOff val="5000"/>
                  </a:schemeClr>
                </a:solidFill>
                <a:latin typeface="Century Gothic" panose="020B0502020202020204" pitchFamily="34" charset="0"/>
              </a:rPr>
              <a:t>( écrit, oral, gestuel ) </a:t>
            </a:r>
          </a:p>
          <a:p>
            <a:pPr marL="0" indent="0">
              <a:buNone/>
            </a:pPr>
            <a:r>
              <a:rPr lang="fr-FR" sz="3600" dirty="0">
                <a:solidFill>
                  <a:schemeClr val="tx1">
                    <a:lumMod val="95000"/>
                    <a:lumOff val="5000"/>
                  </a:schemeClr>
                </a:solidFill>
                <a:latin typeface="Century Gothic" panose="020B0502020202020204" pitchFamily="34" charset="0"/>
              </a:rPr>
              <a:t>-En oubliant ce qui n’est pas important</a:t>
            </a:r>
          </a:p>
          <a:p>
            <a:pPr marL="0" indent="0">
              <a:buNone/>
            </a:pPr>
            <a:r>
              <a:rPr lang="fr-FR" sz="3600" dirty="0">
                <a:solidFill>
                  <a:schemeClr val="tx1">
                    <a:lumMod val="95000"/>
                    <a:lumOff val="5000"/>
                  </a:schemeClr>
                </a:solidFill>
                <a:latin typeface="Century Gothic" panose="020B0502020202020204" pitchFamily="34" charset="0"/>
              </a:rPr>
              <a:t>-En sachant changer sa manière de </a:t>
            </a:r>
          </a:p>
          <a:p>
            <a:pPr marL="0" indent="0">
              <a:buNone/>
            </a:pPr>
            <a:r>
              <a:rPr lang="fr-FR" sz="3600" dirty="0">
                <a:solidFill>
                  <a:schemeClr val="tx1">
                    <a:lumMod val="95000"/>
                    <a:lumOff val="5000"/>
                  </a:schemeClr>
                </a:solidFill>
                <a:latin typeface="Century Gothic" panose="020B0502020202020204" pitchFamily="34" charset="0"/>
              </a:rPr>
              <a:t>penser ou d’agir</a:t>
            </a:r>
          </a:p>
          <a:p>
            <a:pPr marL="0" indent="0">
              <a:buNone/>
            </a:pPr>
            <a:endParaRPr lang="fr-FR" sz="3600" dirty="0">
              <a:latin typeface="Century Gothic" panose="020B0502020202020204" pitchFamily="34" charset="0"/>
            </a:endParaRPr>
          </a:p>
        </p:txBody>
      </p:sp>
    </p:spTree>
    <p:extLst>
      <p:ext uri="{BB962C8B-B14F-4D97-AF65-F5344CB8AC3E}">
        <p14:creationId xmlns:p14="http://schemas.microsoft.com/office/powerpoint/2010/main" val="38324584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C8AC2045-2014-3A47-AD54-1A82ECB5AE12}"/>
              </a:ext>
            </a:extLst>
          </p:cNvPr>
          <p:cNvSpPr txBox="1"/>
          <p:nvPr/>
        </p:nvSpPr>
        <p:spPr>
          <a:xfrm>
            <a:off x="229644" y="392914"/>
            <a:ext cx="11962356" cy="6186309"/>
          </a:xfrm>
          <a:prstGeom prst="rect">
            <a:avLst/>
          </a:prstGeom>
          <a:noFill/>
        </p:spPr>
        <p:txBody>
          <a:bodyPr wrap="square" rtlCol="0">
            <a:spAutoFit/>
          </a:bodyPr>
          <a:lstStyle/>
          <a:p>
            <a:r>
              <a:rPr lang="fr-FR" sz="3600" dirty="0">
                <a:solidFill>
                  <a:schemeClr val="tx1">
                    <a:lumMod val="95000"/>
                    <a:lumOff val="5000"/>
                  </a:schemeClr>
                </a:solidFill>
                <a:latin typeface="Century Gothic" panose="020B0502020202020204" pitchFamily="34" charset="0"/>
              </a:rPr>
              <a:t>Exemple: </a:t>
            </a:r>
          </a:p>
          <a:p>
            <a:endParaRPr lang="fr-FR" sz="3600" dirty="0">
              <a:solidFill>
                <a:schemeClr val="tx1">
                  <a:lumMod val="95000"/>
                  <a:lumOff val="5000"/>
                </a:schemeClr>
              </a:solidFill>
              <a:latin typeface="Century Gothic" panose="020B0502020202020204" pitchFamily="34" charset="0"/>
            </a:endParaRPr>
          </a:p>
          <a:p>
            <a:r>
              <a:rPr lang="fr-FR" sz="3600" dirty="0">
                <a:solidFill>
                  <a:schemeClr val="tx1">
                    <a:lumMod val="95000"/>
                    <a:lumOff val="5000"/>
                  </a:schemeClr>
                </a:solidFill>
                <a:latin typeface="Century Gothic" panose="020B0502020202020204" pitchFamily="34" charset="0"/>
              </a:rPr>
              <a:t>J’écris dans mon cahier de maths ou </a:t>
            </a:r>
          </a:p>
          <a:p>
            <a:r>
              <a:rPr lang="fr-FR" sz="3600" dirty="0">
                <a:solidFill>
                  <a:schemeClr val="tx1">
                    <a:lumMod val="95000"/>
                    <a:lumOff val="5000"/>
                  </a:schemeClr>
                </a:solidFill>
                <a:latin typeface="Century Gothic" panose="020B0502020202020204" pitchFamily="34" charset="0"/>
              </a:rPr>
              <a:t>je réponds à l’oral.</a:t>
            </a:r>
          </a:p>
          <a:p>
            <a:r>
              <a:rPr lang="fr-FR" sz="3600" dirty="0">
                <a:solidFill>
                  <a:schemeClr val="tx1">
                    <a:lumMod val="95000"/>
                    <a:lumOff val="5000"/>
                  </a:schemeClr>
                </a:solidFill>
                <a:latin typeface="Century Gothic" panose="020B0502020202020204" pitchFamily="34" charset="0"/>
              </a:rPr>
              <a:t> </a:t>
            </a:r>
          </a:p>
          <a:p>
            <a:r>
              <a:rPr lang="fr-FR" sz="3600" dirty="0">
                <a:solidFill>
                  <a:schemeClr val="tx1">
                    <a:lumMod val="95000"/>
                    <a:lumOff val="5000"/>
                  </a:schemeClr>
                </a:solidFill>
                <a:latin typeface="Century Gothic" panose="020B0502020202020204" pitchFamily="34" charset="0"/>
              </a:rPr>
              <a:t>J’oublie que mon frère a fait un bon gâteau, </a:t>
            </a:r>
          </a:p>
          <a:p>
            <a:r>
              <a:rPr lang="fr-FR" sz="3600" dirty="0">
                <a:solidFill>
                  <a:schemeClr val="tx1">
                    <a:lumMod val="95000"/>
                    <a:lumOff val="5000"/>
                  </a:schemeClr>
                </a:solidFill>
                <a:latin typeface="Century Gothic" panose="020B0502020202020204" pitchFamily="34" charset="0"/>
              </a:rPr>
              <a:t>car ce n’est pas important pour répondre à la </a:t>
            </a:r>
          </a:p>
          <a:p>
            <a:r>
              <a:rPr lang="fr-FR" sz="3600" dirty="0">
                <a:solidFill>
                  <a:schemeClr val="tx1">
                    <a:lumMod val="95000"/>
                    <a:lumOff val="5000"/>
                  </a:schemeClr>
                </a:solidFill>
                <a:latin typeface="Century Gothic" panose="020B0502020202020204" pitchFamily="34" charset="0"/>
              </a:rPr>
              <a:t>question. </a:t>
            </a:r>
          </a:p>
          <a:p>
            <a:endParaRPr lang="fr-FR" sz="3600" dirty="0">
              <a:solidFill>
                <a:schemeClr val="tx1">
                  <a:lumMod val="95000"/>
                  <a:lumOff val="5000"/>
                </a:schemeClr>
              </a:solidFill>
              <a:latin typeface="Century Gothic" panose="020B0502020202020204" pitchFamily="34" charset="0"/>
            </a:endParaRPr>
          </a:p>
          <a:p>
            <a:r>
              <a:rPr lang="fr-FR" sz="3600" dirty="0">
                <a:solidFill>
                  <a:schemeClr val="tx1">
                    <a:lumMod val="95000"/>
                    <a:lumOff val="5000"/>
                  </a:schemeClr>
                </a:solidFill>
                <a:latin typeface="Century Gothic" panose="020B0502020202020204" pitchFamily="34" charset="0"/>
              </a:rPr>
              <a:t>Je calcule de tête ou je pose le calcul sur une </a:t>
            </a:r>
          </a:p>
          <a:p>
            <a:r>
              <a:rPr lang="fr-FR" sz="3600" dirty="0">
                <a:solidFill>
                  <a:schemeClr val="tx1">
                    <a:lumMod val="95000"/>
                    <a:lumOff val="5000"/>
                  </a:schemeClr>
                </a:solidFill>
                <a:latin typeface="Century Gothic" panose="020B0502020202020204" pitchFamily="34" charset="0"/>
              </a:rPr>
              <a:t>feuille. </a:t>
            </a:r>
          </a:p>
        </p:txBody>
      </p:sp>
    </p:spTree>
    <p:extLst>
      <p:ext uri="{BB962C8B-B14F-4D97-AF65-F5344CB8AC3E}">
        <p14:creationId xmlns:p14="http://schemas.microsoft.com/office/powerpoint/2010/main" val="33409867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DBDAF617-FB40-5E45-B88C-47964D314F11}"/>
              </a:ext>
            </a:extLst>
          </p:cNvPr>
          <p:cNvSpPr txBox="1"/>
          <p:nvPr/>
        </p:nvSpPr>
        <p:spPr>
          <a:xfrm>
            <a:off x="4136572" y="3425372"/>
            <a:ext cx="4360489" cy="646331"/>
          </a:xfrm>
          <a:prstGeom prst="rect">
            <a:avLst/>
          </a:prstGeom>
          <a:noFill/>
        </p:spPr>
        <p:txBody>
          <a:bodyPr wrap="none" rtlCol="0">
            <a:spAutoFit/>
          </a:bodyPr>
          <a:lstStyle/>
          <a:p>
            <a:r>
              <a:rPr lang="fr-FR" sz="3600" dirty="0">
                <a:solidFill>
                  <a:schemeClr val="tx1">
                    <a:lumMod val="95000"/>
                    <a:lumOff val="5000"/>
                  </a:schemeClr>
                </a:solidFill>
                <a:latin typeface="Century Gothic" panose="020B0502020202020204" pitchFamily="34" charset="0"/>
              </a:rPr>
              <a:t>100 + 60 + 40 = 200</a:t>
            </a:r>
          </a:p>
        </p:txBody>
      </p:sp>
      <p:sp>
        <p:nvSpPr>
          <p:cNvPr id="3" name="Rectangle 2">
            <a:extLst>
              <a:ext uri="{FF2B5EF4-FFF2-40B4-BE49-F238E27FC236}">
                <a16:creationId xmlns:a16="http://schemas.microsoft.com/office/drawing/2014/main" id="{7D0CFE18-71FF-394E-BC42-A42A5DA58445}"/>
              </a:ext>
            </a:extLst>
          </p:cNvPr>
          <p:cNvSpPr/>
          <p:nvPr/>
        </p:nvSpPr>
        <p:spPr>
          <a:xfrm>
            <a:off x="1093052" y="1342963"/>
            <a:ext cx="2528256" cy="646331"/>
          </a:xfrm>
          <a:prstGeom prst="rect">
            <a:avLst/>
          </a:prstGeom>
        </p:spPr>
        <p:txBody>
          <a:bodyPr wrap="none">
            <a:spAutoFit/>
          </a:bodyPr>
          <a:lstStyle/>
          <a:p>
            <a:r>
              <a:rPr lang="fr-FR" sz="3600" dirty="0">
                <a:solidFill>
                  <a:schemeClr val="tx1">
                    <a:lumMod val="95000"/>
                    <a:lumOff val="5000"/>
                  </a:schemeClr>
                </a:solidFill>
                <a:latin typeface="Century Gothic" panose="020B0502020202020204" pitchFamily="34" charset="0"/>
              </a:rPr>
              <a:t>Réponse : </a:t>
            </a:r>
          </a:p>
        </p:txBody>
      </p:sp>
    </p:spTree>
    <p:extLst>
      <p:ext uri="{BB962C8B-B14F-4D97-AF65-F5344CB8AC3E}">
        <p14:creationId xmlns:p14="http://schemas.microsoft.com/office/powerpoint/2010/main" val="21389167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2A509C1B-9CBF-834D-B458-009190314964}"/>
              </a:ext>
            </a:extLst>
          </p:cNvPr>
          <p:cNvSpPr txBox="1"/>
          <p:nvPr/>
        </p:nvSpPr>
        <p:spPr>
          <a:xfrm>
            <a:off x="3323772" y="2772842"/>
            <a:ext cx="5934638" cy="646331"/>
          </a:xfrm>
          <a:prstGeom prst="rect">
            <a:avLst/>
          </a:prstGeom>
          <a:noFill/>
        </p:spPr>
        <p:txBody>
          <a:bodyPr wrap="none" rtlCol="0">
            <a:spAutoFit/>
          </a:bodyPr>
          <a:lstStyle/>
          <a:p>
            <a:r>
              <a:rPr lang="fr-FR" sz="3600" dirty="0">
                <a:solidFill>
                  <a:schemeClr val="tx1">
                    <a:lumMod val="95000"/>
                    <a:lumOff val="5000"/>
                  </a:schemeClr>
                </a:solidFill>
                <a:latin typeface="Century Gothic" panose="020B0502020202020204" pitchFamily="34" charset="0"/>
              </a:rPr>
              <a:t>Et maintenant, le quiz ; )   </a:t>
            </a:r>
          </a:p>
        </p:txBody>
      </p:sp>
    </p:spTree>
    <p:extLst>
      <p:ext uri="{BB962C8B-B14F-4D97-AF65-F5344CB8AC3E}">
        <p14:creationId xmlns:p14="http://schemas.microsoft.com/office/powerpoint/2010/main" val="14902133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DB60515-68BB-FB4C-8FE4-5ADA0504BBA9}"/>
              </a:ext>
            </a:extLst>
          </p:cNvPr>
          <p:cNvSpPr>
            <a:spLocks noGrp="1"/>
          </p:cNvSpPr>
          <p:nvPr>
            <p:ph type="title"/>
          </p:nvPr>
        </p:nvSpPr>
        <p:spPr/>
        <p:txBody>
          <a:bodyPr/>
          <a:lstStyle/>
          <a:p>
            <a:r>
              <a:rPr lang="fr-FR" dirty="0">
                <a:solidFill>
                  <a:schemeClr val="tx1">
                    <a:lumMod val="95000"/>
                    <a:lumOff val="5000"/>
                  </a:schemeClr>
                </a:solidFill>
                <a:latin typeface="Century Gothic" panose="020B0502020202020204" pitchFamily="34" charset="0"/>
              </a:rPr>
              <a:t>Quiz</a:t>
            </a:r>
          </a:p>
        </p:txBody>
      </p:sp>
      <p:sp>
        <p:nvSpPr>
          <p:cNvPr id="3" name="Rectangle 2">
            <a:extLst>
              <a:ext uri="{FF2B5EF4-FFF2-40B4-BE49-F238E27FC236}">
                <a16:creationId xmlns:a16="http://schemas.microsoft.com/office/drawing/2014/main" id="{B8981917-C99E-BF4D-815A-0C4657483582}"/>
              </a:ext>
            </a:extLst>
          </p:cNvPr>
          <p:cNvSpPr/>
          <p:nvPr/>
        </p:nvSpPr>
        <p:spPr>
          <a:xfrm>
            <a:off x="3725173" y="1866320"/>
            <a:ext cx="6171882" cy="1200329"/>
          </a:xfrm>
          <a:prstGeom prst="rect">
            <a:avLst/>
          </a:prstGeom>
        </p:spPr>
        <p:txBody>
          <a:bodyPr wrap="none">
            <a:spAutoFit/>
          </a:bodyPr>
          <a:lstStyle/>
          <a:p>
            <a:r>
              <a:rPr lang="fr-FR" sz="3600" dirty="0">
                <a:solidFill>
                  <a:schemeClr val="tx1">
                    <a:lumMod val="95000"/>
                    <a:lumOff val="5000"/>
                  </a:schemeClr>
                </a:solidFill>
                <a:latin typeface="Century Gothic" panose="020B0502020202020204" pitchFamily="34" charset="0"/>
              </a:rPr>
              <a:t>Lis les trois questions avant </a:t>
            </a:r>
          </a:p>
          <a:p>
            <a:r>
              <a:rPr lang="fr-FR" sz="3600" dirty="0">
                <a:solidFill>
                  <a:schemeClr val="tx1">
                    <a:lumMod val="95000"/>
                    <a:lumOff val="5000"/>
                  </a:schemeClr>
                </a:solidFill>
                <a:latin typeface="Century Gothic" panose="020B0502020202020204" pitchFamily="34" charset="0"/>
              </a:rPr>
              <a:t>de vouloir répondre. </a:t>
            </a:r>
          </a:p>
        </p:txBody>
      </p:sp>
      <p:sp>
        <p:nvSpPr>
          <p:cNvPr id="6" name="Bulle ronde 5">
            <a:extLst>
              <a:ext uri="{FF2B5EF4-FFF2-40B4-BE49-F238E27FC236}">
                <a16:creationId xmlns:a16="http://schemas.microsoft.com/office/drawing/2014/main" id="{C531EA0A-56B1-2F4D-99C5-8C63E435C28B}"/>
              </a:ext>
            </a:extLst>
          </p:cNvPr>
          <p:cNvSpPr/>
          <p:nvPr/>
        </p:nvSpPr>
        <p:spPr>
          <a:xfrm>
            <a:off x="6977070" y="3740582"/>
            <a:ext cx="4252686" cy="1113580"/>
          </a:xfrm>
          <a:prstGeom prst="wedgeEllipseCallou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fr-FR" dirty="0">
              <a:solidFill>
                <a:schemeClr val="tx1">
                  <a:lumMod val="65000"/>
                  <a:lumOff val="35000"/>
                </a:schemeClr>
              </a:solidFill>
              <a:latin typeface="Century Gothic" panose="020B0502020202020204" pitchFamily="34" charset="0"/>
            </a:endParaRPr>
          </a:p>
          <a:p>
            <a:pPr algn="ctr"/>
            <a:r>
              <a:rPr lang="fr-FR" dirty="0">
                <a:solidFill>
                  <a:schemeClr val="tx1">
                    <a:lumMod val="95000"/>
                    <a:lumOff val="5000"/>
                  </a:schemeClr>
                </a:solidFill>
                <a:latin typeface="Century Gothic" panose="020B0502020202020204" pitchFamily="34" charset="0"/>
              </a:rPr>
              <a:t>Et réponds en levant la main</a:t>
            </a:r>
            <a:r>
              <a:rPr lang="fr-FR" dirty="0">
                <a:solidFill>
                  <a:schemeClr val="tx1">
                    <a:lumMod val="95000"/>
                    <a:lumOff val="5000"/>
                  </a:schemeClr>
                </a:solidFill>
              </a:rPr>
              <a:t>.</a:t>
            </a:r>
          </a:p>
          <a:p>
            <a:pPr algn="ctr"/>
            <a:endParaRPr lang="fr-FR" dirty="0"/>
          </a:p>
        </p:txBody>
      </p:sp>
    </p:spTree>
    <p:extLst>
      <p:ext uri="{BB962C8B-B14F-4D97-AF65-F5344CB8AC3E}">
        <p14:creationId xmlns:p14="http://schemas.microsoft.com/office/powerpoint/2010/main" val="21477639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C1839D1-C175-5D49-9C2E-B7C00ECB1242}"/>
              </a:ext>
            </a:extLst>
          </p:cNvPr>
          <p:cNvSpPr>
            <a:spLocks noGrp="1"/>
          </p:cNvSpPr>
          <p:nvPr>
            <p:ph type="title"/>
          </p:nvPr>
        </p:nvSpPr>
        <p:spPr/>
        <p:txBody>
          <a:bodyPr/>
          <a:lstStyle/>
          <a:p>
            <a:r>
              <a:rPr lang="fr-FR" dirty="0">
                <a:solidFill>
                  <a:schemeClr val="tx1">
                    <a:lumMod val="95000"/>
                    <a:lumOff val="5000"/>
                  </a:schemeClr>
                </a:solidFill>
                <a:latin typeface="Century Gothic" panose="020B0502020202020204" pitchFamily="34" charset="0"/>
              </a:rPr>
              <a:t>Quiz</a:t>
            </a:r>
          </a:p>
        </p:txBody>
      </p:sp>
      <p:sp>
        <p:nvSpPr>
          <p:cNvPr id="3" name="ZoneTexte 2">
            <a:extLst>
              <a:ext uri="{FF2B5EF4-FFF2-40B4-BE49-F238E27FC236}">
                <a16:creationId xmlns:a16="http://schemas.microsoft.com/office/drawing/2014/main" id="{E68DDB3C-023F-1C44-A323-C88A8CB51F7C}"/>
              </a:ext>
            </a:extLst>
          </p:cNvPr>
          <p:cNvSpPr txBox="1"/>
          <p:nvPr/>
        </p:nvSpPr>
        <p:spPr>
          <a:xfrm>
            <a:off x="3614057" y="1993267"/>
            <a:ext cx="8305479" cy="2862322"/>
          </a:xfrm>
          <a:prstGeom prst="rect">
            <a:avLst/>
          </a:prstGeom>
          <a:noFill/>
        </p:spPr>
        <p:txBody>
          <a:bodyPr wrap="none" rtlCol="0">
            <a:spAutoFit/>
          </a:bodyPr>
          <a:lstStyle/>
          <a:p>
            <a:r>
              <a:rPr lang="fr-FR" sz="3600" dirty="0">
                <a:solidFill>
                  <a:schemeClr val="tx1">
                    <a:lumMod val="95000"/>
                    <a:lumOff val="5000"/>
                  </a:schemeClr>
                </a:solidFill>
                <a:latin typeface="Century Gothic" panose="020B0502020202020204" pitchFamily="34" charset="0"/>
              </a:rPr>
              <a:t>À quoi sert le premier moment ? </a:t>
            </a:r>
          </a:p>
          <a:p>
            <a:endParaRPr lang="fr-FR" sz="3600" dirty="0">
              <a:solidFill>
                <a:schemeClr val="tx1">
                  <a:lumMod val="95000"/>
                  <a:lumOff val="5000"/>
                </a:schemeClr>
              </a:solidFill>
              <a:latin typeface="Century Gothic" panose="020B0502020202020204" pitchFamily="34" charset="0"/>
            </a:endParaRPr>
          </a:p>
          <a:p>
            <a:r>
              <a:rPr lang="fr-FR" sz="3600" dirty="0">
                <a:solidFill>
                  <a:schemeClr val="tx1">
                    <a:lumMod val="95000"/>
                    <a:lumOff val="5000"/>
                  </a:schemeClr>
                </a:solidFill>
                <a:latin typeface="Century Gothic" panose="020B0502020202020204" pitchFamily="34" charset="0"/>
              </a:rPr>
              <a:t>À quoi sert le deuxième moment ? </a:t>
            </a:r>
          </a:p>
          <a:p>
            <a:endParaRPr lang="fr-FR" sz="3600" dirty="0">
              <a:solidFill>
                <a:schemeClr val="tx1">
                  <a:lumMod val="95000"/>
                  <a:lumOff val="5000"/>
                </a:schemeClr>
              </a:solidFill>
              <a:latin typeface="Century Gothic" panose="020B0502020202020204" pitchFamily="34" charset="0"/>
            </a:endParaRPr>
          </a:p>
          <a:p>
            <a:r>
              <a:rPr lang="fr-FR" sz="3600" dirty="0">
                <a:solidFill>
                  <a:schemeClr val="tx1">
                    <a:lumMod val="95000"/>
                    <a:lumOff val="5000"/>
                  </a:schemeClr>
                </a:solidFill>
                <a:latin typeface="Century Gothic" panose="020B0502020202020204" pitchFamily="34" charset="0"/>
              </a:rPr>
              <a:t>À quoi sert le troisième moment ? </a:t>
            </a:r>
          </a:p>
        </p:txBody>
      </p:sp>
    </p:spTree>
    <p:extLst>
      <p:ext uri="{BB962C8B-B14F-4D97-AF65-F5344CB8AC3E}">
        <p14:creationId xmlns:p14="http://schemas.microsoft.com/office/powerpoint/2010/main" val="30358558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6B43E0B0-F410-C046-8874-4595FACF6105}"/>
              </a:ext>
            </a:extLst>
          </p:cNvPr>
          <p:cNvSpPr txBox="1"/>
          <p:nvPr/>
        </p:nvSpPr>
        <p:spPr>
          <a:xfrm>
            <a:off x="3170567" y="2409371"/>
            <a:ext cx="6070893" cy="2308324"/>
          </a:xfrm>
          <a:prstGeom prst="rect">
            <a:avLst/>
          </a:prstGeom>
          <a:noFill/>
        </p:spPr>
        <p:txBody>
          <a:bodyPr wrap="none" rtlCol="0">
            <a:spAutoFit/>
          </a:bodyPr>
          <a:lstStyle/>
          <a:p>
            <a:pPr algn="ctr"/>
            <a:r>
              <a:rPr lang="fr-FR" sz="3600" b="1" dirty="0">
                <a:solidFill>
                  <a:schemeClr val="tx1">
                    <a:lumMod val="95000"/>
                    <a:lumOff val="5000"/>
                  </a:schemeClr>
                </a:solidFill>
                <a:latin typeface="Century Gothic" panose="020B0502020202020204" pitchFamily="34" charset="0"/>
              </a:rPr>
              <a:t>Premier moment</a:t>
            </a:r>
          </a:p>
          <a:p>
            <a:pPr algn="ctr"/>
            <a:endParaRPr lang="fr-FR" sz="3600" b="1" dirty="0">
              <a:solidFill>
                <a:schemeClr val="tx1">
                  <a:lumMod val="95000"/>
                  <a:lumOff val="5000"/>
                </a:schemeClr>
              </a:solidFill>
              <a:latin typeface="Century Gothic" panose="020B0502020202020204" pitchFamily="34" charset="0"/>
            </a:endParaRPr>
          </a:p>
          <a:p>
            <a:pPr algn="ctr"/>
            <a:endParaRPr lang="fr-FR" sz="3600" b="1" dirty="0">
              <a:solidFill>
                <a:schemeClr val="tx1">
                  <a:lumMod val="95000"/>
                  <a:lumOff val="5000"/>
                </a:schemeClr>
              </a:solidFill>
              <a:latin typeface="Century Gothic" panose="020B0502020202020204" pitchFamily="34" charset="0"/>
            </a:endParaRPr>
          </a:p>
          <a:p>
            <a:pPr algn="ctr"/>
            <a:r>
              <a:rPr lang="fr-FR" sz="3600" b="1" dirty="0">
                <a:solidFill>
                  <a:schemeClr val="tx1">
                    <a:lumMod val="95000"/>
                    <a:lumOff val="5000"/>
                  </a:schemeClr>
                </a:solidFill>
                <a:latin typeface="Century Gothic" panose="020B0502020202020204" pitchFamily="34" charset="0"/>
              </a:rPr>
              <a:t> </a:t>
            </a:r>
            <a:r>
              <a:rPr lang="fr-FR" sz="3600" dirty="0">
                <a:solidFill>
                  <a:schemeClr val="tx1">
                    <a:lumMod val="95000"/>
                    <a:lumOff val="5000"/>
                  </a:schemeClr>
                </a:solidFill>
                <a:latin typeface="Century Gothic" panose="020B0502020202020204" pitchFamily="34" charset="0"/>
              </a:rPr>
              <a:t>Je reçois une information.</a:t>
            </a:r>
            <a:endParaRPr lang="fr-FR" sz="3600" dirty="0">
              <a:solidFill>
                <a:schemeClr val="tx1">
                  <a:lumMod val="95000"/>
                  <a:lumOff val="5000"/>
                </a:schemeClr>
              </a:solidFill>
            </a:endParaRPr>
          </a:p>
        </p:txBody>
      </p:sp>
    </p:spTree>
    <p:extLst>
      <p:ext uri="{BB962C8B-B14F-4D97-AF65-F5344CB8AC3E}">
        <p14:creationId xmlns:p14="http://schemas.microsoft.com/office/powerpoint/2010/main" val="30981682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A1DA9855-3706-3D4D-88EE-4D644C62D96A}"/>
              </a:ext>
            </a:extLst>
          </p:cNvPr>
          <p:cNvSpPr txBox="1"/>
          <p:nvPr/>
        </p:nvSpPr>
        <p:spPr>
          <a:xfrm>
            <a:off x="3237156" y="2119085"/>
            <a:ext cx="6681637" cy="3139321"/>
          </a:xfrm>
          <a:prstGeom prst="rect">
            <a:avLst/>
          </a:prstGeom>
          <a:noFill/>
        </p:spPr>
        <p:txBody>
          <a:bodyPr wrap="none" rtlCol="0">
            <a:spAutoFit/>
          </a:bodyPr>
          <a:lstStyle/>
          <a:p>
            <a:pPr algn="ctr"/>
            <a:r>
              <a:rPr lang="fr-FR" sz="3600" b="1" dirty="0">
                <a:solidFill>
                  <a:schemeClr val="tx1">
                    <a:lumMod val="95000"/>
                    <a:lumOff val="5000"/>
                  </a:schemeClr>
                </a:solidFill>
                <a:latin typeface="Century Gothic" panose="020B0502020202020204" pitchFamily="34" charset="0"/>
              </a:rPr>
              <a:t>Deuxième moment</a:t>
            </a:r>
          </a:p>
          <a:p>
            <a:pPr algn="ctr"/>
            <a:endParaRPr lang="fr-FR" sz="3600" b="1" dirty="0">
              <a:solidFill>
                <a:schemeClr val="tx1">
                  <a:lumMod val="95000"/>
                  <a:lumOff val="5000"/>
                </a:schemeClr>
              </a:solidFill>
              <a:latin typeface="Century Gothic" panose="020B0502020202020204" pitchFamily="34" charset="0"/>
            </a:endParaRPr>
          </a:p>
          <a:p>
            <a:pPr algn="ctr"/>
            <a:endParaRPr lang="fr-FR" sz="3600" b="1" dirty="0">
              <a:solidFill>
                <a:schemeClr val="tx1">
                  <a:lumMod val="95000"/>
                  <a:lumOff val="5000"/>
                </a:schemeClr>
              </a:solidFill>
              <a:latin typeface="Century Gothic" panose="020B0502020202020204" pitchFamily="34" charset="0"/>
            </a:endParaRPr>
          </a:p>
          <a:p>
            <a:pPr algn="ctr"/>
            <a:r>
              <a:rPr lang="fr-FR" sz="3600" dirty="0">
                <a:solidFill>
                  <a:schemeClr val="tx1">
                    <a:lumMod val="95000"/>
                    <a:lumOff val="5000"/>
                  </a:schemeClr>
                </a:solidFill>
                <a:latin typeface="Century Gothic" panose="020B0502020202020204" pitchFamily="34" charset="0"/>
              </a:rPr>
              <a:t>Je traite l’information dans </a:t>
            </a:r>
          </a:p>
          <a:p>
            <a:pPr algn="ctr"/>
            <a:r>
              <a:rPr lang="fr-FR" sz="3600" dirty="0">
                <a:solidFill>
                  <a:schemeClr val="tx1">
                    <a:lumMod val="95000"/>
                    <a:lumOff val="5000"/>
                  </a:schemeClr>
                </a:solidFill>
                <a:latin typeface="Century Gothic" panose="020B0502020202020204" pitchFamily="34" charset="0"/>
              </a:rPr>
              <a:t>mon cerveau.</a:t>
            </a:r>
          </a:p>
          <a:p>
            <a:endParaRPr lang="fr-FR" dirty="0"/>
          </a:p>
        </p:txBody>
      </p:sp>
    </p:spTree>
    <p:extLst>
      <p:ext uri="{BB962C8B-B14F-4D97-AF65-F5344CB8AC3E}">
        <p14:creationId xmlns:p14="http://schemas.microsoft.com/office/powerpoint/2010/main" val="41080309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40F1359A-203F-464C-885F-808AC2EA5319}"/>
              </a:ext>
            </a:extLst>
          </p:cNvPr>
          <p:cNvSpPr txBox="1"/>
          <p:nvPr/>
        </p:nvSpPr>
        <p:spPr>
          <a:xfrm>
            <a:off x="3296404" y="2235200"/>
            <a:ext cx="5522666" cy="2585323"/>
          </a:xfrm>
          <a:prstGeom prst="rect">
            <a:avLst/>
          </a:prstGeom>
          <a:noFill/>
        </p:spPr>
        <p:txBody>
          <a:bodyPr wrap="none" rtlCol="0">
            <a:spAutoFit/>
          </a:bodyPr>
          <a:lstStyle/>
          <a:p>
            <a:pPr algn="ctr"/>
            <a:r>
              <a:rPr lang="fr-FR" sz="3600" b="1" dirty="0">
                <a:solidFill>
                  <a:schemeClr val="tx1">
                    <a:lumMod val="95000"/>
                    <a:lumOff val="5000"/>
                  </a:schemeClr>
                </a:solidFill>
                <a:latin typeface="Century Gothic" panose="020B0502020202020204" pitchFamily="34" charset="0"/>
              </a:rPr>
              <a:t>Troisième moment</a:t>
            </a:r>
          </a:p>
          <a:p>
            <a:pPr algn="ctr"/>
            <a:endParaRPr lang="fr-FR" sz="3600" b="1" dirty="0">
              <a:solidFill>
                <a:schemeClr val="tx1">
                  <a:lumMod val="95000"/>
                  <a:lumOff val="5000"/>
                </a:schemeClr>
              </a:solidFill>
              <a:latin typeface="Century Gothic" panose="020B0502020202020204" pitchFamily="34" charset="0"/>
            </a:endParaRPr>
          </a:p>
          <a:p>
            <a:pPr algn="ctr"/>
            <a:endParaRPr lang="fr-FR" sz="3600" b="1" dirty="0">
              <a:solidFill>
                <a:schemeClr val="tx1">
                  <a:lumMod val="95000"/>
                  <a:lumOff val="5000"/>
                </a:schemeClr>
              </a:solidFill>
              <a:latin typeface="Century Gothic" panose="020B0502020202020204" pitchFamily="34" charset="0"/>
            </a:endParaRPr>
          </a:p>
          <a:p>
            <a:pPr algn="ctr"/>
            <a:r>
              <a:rPr lang="fr-FR" sz="3600" dirty="0">
                <a:solidFill>
                  <a:schemeClr val="tx1">
                    <a:lumMod val="95000"/>
                    <a:lumOff val="5000"/>
                  </a:schemeClr>
                </a:solidFill>
                <a:latin typeface="Century Gothic" panose="020B0502020202020204" pitchFamily="34" charset="0"/>
              </a:rPr>
              <a:t>Je donne une réponse.</a:t>
            </a:r>
          </a:p>
          <a:p>
            <a:endParaRPr lang="fr-FR" dirty="0"/>
          </a:p>
        </p:txBody>
      </p:sp>
    </p:spTree>
    <p:extLst>
      <p:ext uri="{BB962C8B-B14F-4D97-AF65-F5344CB8AC3E}">
        <p14:creationId xmlns:p14="http://schemas.microsoft.com/office/powerpoint/2010/main" val="41964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5061A4AF-FF4E-1A46-B7F0-E4E68C465412}"/>
              </a:ext>
            </a:extLst>
          </p:cNvPr>
          <p:cNvSpPr txBox="1"/>
          <p:nvPr/>
        </p:nvSpPr>
        <p:spPr>
          <a:xfrm>
            <a:off x="420914" y="551544"/>
            <a:ext cx="11503470" cy="3600986"/>
          </a:xfrm>
          <a:prstGeom prst="rect">
            <a:avLst/>
          </a:prstGeom>
          <a:noFill/>
        </p:spPr>
        <p:txBody>
          <a:bodyPr wrap="none" rtlCol="0">
            <a:spAutoFit/>
          </a:bodyPr>
          <a:lstStyle/>
          <a:p>
            <a:endParaRPr lang="fr-FR" sz="3600" dirty="0">
              <a:solidFill>
                <a:schemeClr val="tx1">
                  <a:lumMod val="95000"/>
                  <a:lumOff val="5000"/>
                </a:schemeClr>
              </a:solidFill>
              <a:latin typeface="Century Gothic" panose="020B0502020202020204" pitchFamily="34" charset="0"/>
            </a:endParaRPr>
          </a:p>
          <a:p>
            <a:r>
              <a:rPr lang="fr-FR" sz="3600" dirty="0">
                <a:solidFill>
                  <a:schemeClr val="tx1">
                    <a:lumMod val="95000"/>
                    <a:lumOff val="5000"/>
                  </a:schemeClr>
                </a:solidFill>
                <a:latin typeface="Century Gothic" panose="020B0502020202020204" pitchFamily="34" charset="0"/>
              </a:rPr>
              <a:t>Écris trois phrases sur une feuille : </a:t>
            </a:r>
          </a:p>
          <a:p>
            <a:endParaRPr lang="fr-FR" sz="3600" dirty="0">
              <a:solidFill>
                <a:schemeClr val="tx1">
                  <a:lumMod val="95000"/>
                  <a:lumOff val="5000"/>
                </a:schemeClr>
              </a:solidFill>
              <a:latin typeface="Century Gothic" panose="020B0502020202020204" pitchFamily="34" charset="0"/>
            </a:endParaRPr>
          </a:p>
          <a:p>
            <a:r>
              <a:rPr lang="fr-FR" sz="6000" dirty="0">
                <a:solidFill>
                  <a:schemeClr val="tx1">
                    <a:lumMod val="95000"/>
                    <a:lumOff val="5000"/>
                  </a:schemeClr>
                </a:solidFill>
                <a:latin typeface="Century Gothic" panose="020B0502020202020204" pitchFamily="34" charset="0"/>
              </a:rPr>
              <a:t>À quoi ça sert d’apprendre</a:t>
            </a:r>
          </a:p>
          <a:p>
            <a:r>
              <a:rPr lang="fr-FR" sz="6000" dirty="0">
                <a:solidFill>
                  <a:schemeClr val="tx1">
                    <a:lumMod val="95000"/>
                    <a:lumOff val="5000"/>
                  </a:schemeClr>
                </a:solidFill>
                <a:latin typeface="Century Gothic" panose="020B0502020202020204" pitchFamily="34" charset="0"/>
              </a:rPr>
              <a:t>de nouvelles connaissances ? </a:t>
            </a:r>
          </a:p>
        </p:txBody>
      </p:sp>
      <p:sp>
        <p:nvSpPr>
          <p:cNvPr id="5" name="Bulle ronde 4">
            <a:extLst>
              <a:ext uri="{FF2B5EF4-FFF2-40B4-BE49-F238E27FC236}">
                <a16:creationId xmlns:a16="http://schemas.microsoft.com/office/drawing/2014/main" id="{68C5F94E-9961-084E-B217-BE89829E6566}"/>
              </a:ext>
            </a:extLst>
          </p:cNvPr>
          <p:cNvSpPr/>
          <p:nvPr/>
        </p:nvSpPr>
        <p:spPr>
          <a:xfrm>
            <a:off x="682171" y="4934857"/>
            <a:ext cx="3860800" cy="1242992"/>
          </a:xfrm>
          <a:prstGeom prst="wedgeEllipseCallou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fr-FR" dirty="0">
              <a:solidFill>
                <a:schemeClr val="tx1">
                  <a:lumMod val="65000"/>
                  <a:lumOff val="35000"/>
                </a:schemeClr>
              </a:solidFill>
              <a:latin typeface="Century Gothic" panose="020B0502020202020204" pitchFamily="34" charset="0"/>
            </a:endParaRPr>
          </a:p>
          <a:p>
            <a:pPr algn="ctr"/>
            <a:r>
              <a:rPr lang="fr-FR" dirty="0">
                <a:solidFill>
                  <a:schemeClr val="tx1">
                    <a:lumMod val="95000"/>
                    <a:lumOff val="5000"/>
                  </a:schemeClr>
                </a:solidFill>
                <a:latin typeface="Century Gothic" panose="020B0502020202020204" pitchFamily="34" charset="0"/>
              </a:rPr>
              <a:t>Plusieurs réponses peuvent être correctes. </a:t>
            </a:r>
          </a:p>
          <a:p>
            <a:pPr algn="ctr"/>
            <a:endParaRPr lang="fr-FR" dirty="0"/>
          </a:p>
        </p:txBody>
      </p:sp>
    </p:spTree>
    <p:extLst>
      <p:ext uri="{BB962C8B-B14F-4D97-AF65-F5344CB8AC3E}">
        <p14:creationId xmlns:p14="http://schemas.microsoft.com/office/powerpoint/2010/main" val="3438887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ulle ronde 4">
            <a:extLst>
              <a:ext uri="{FF2B5EF4-FFF2-40B4-BE49-F238E27FC236}">
                <a16:creationId xmlns:a16="http://schemas.microsoft.com/office/drawing/2014/main" id="{2F0E46EC-5E6E-BB4A-BD74-498B6C2B62B1}"/>
              </a:ext>
            </a:extLst>
          </p:cNvPr>
          <p:cNvSpPr/>
          <p:nvPr/>
        </p:nvSpPr>
        <p:spPr>
          <a:xfrm>
            <a:off x="3299359" y="1795773"/>
            <a:ext cx="6331527" cy="2826327"/>
          </a:xfrm>
          <a:prstGeom prst="wedgeEllipseCallou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fr-FR" sz="3200" dirty="0">
                <a:solidFill>
                  <a:schemeClr val="tx1">
                    <a:lumMod val="95000"/>
                    <a:lumOff val="5000"/>
                  </a:schemeClr>
                </a:solidFill>
                <a:latin typeface="Century Gothic" panose="020B0502020202020204" pitchFamily="34" charset="0"/>
              </a:rPr>
              <a:t>Merci !</a:t>
            </a:r>
          </a:p>
          <a:p>
            <a:pPr algn="ctr"/>
            <a:endParaRPr lang="fr-FR" dirty="0"/>
          </a:p>
        </p:txBody>
      </p:sp>
    </p:spTree>
    <p:extLst>
      <p:ext uri="{BB962C8B-B14F-4D97-AF65-F5344CB8AC3E}">
        <p14:creationId xmlns:p14="http://schemas.microsoft.com/office/powerpoint/2010/main" val="2770371138"/>
      </p:ext>
    </p:extLst>
  </p:cSld>
  <p:clrMapOvr>
    <a:masterClrMapping/>
  </p:clrMapOvr>
</p:sld>
</file>

<file path=ppt/theme/theme1.xml><?xml version="1.0" encoding="utf-8"?>
<a:theme xmlns:a="http://schemas.openxmlformats.org/drawingml/2006/main" name="Cadre">
  <a:themeElements>
    <a:clrScheme name="Cadr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adr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Cadr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037A2B173DFD74E813BDF351F17E8EF" ma:contentTypeVersion="16" ma:contentTypeDescription="Crée un document." ma:contentTypeScope="" ma:versionID="974f2552e9aa1272c144bae8cd193a62">
  <xsd:schema xmlns:xsd="http://www.w3.org/2001/XMLSchema" xmlns:xs="http://www.w3.org/2001/XMLSchema" xmlns:p="http://schemas.microsoft.com/office/2006/metadata/properties" xmlns:ns1="http://schemas.microsoft.com/sharepoint/v3" xmlns:ns2="849655f3-5e7d-4698-a838-8ae5e1cd2393" xmlns:ns3="68fe9138-4154-4e23-8b1c-7270e63d177e" targetNamespace="http://schemas.microsoft.com/office/2006/metadata/properties" ma:root="true" ma:fieldsID="1dc841d744a900daff79a3c23169b0ff" ns1:_="" ns2:_="" ns3:_="">
    <xsd:import namespace="http://schemas.microsoft.com/sharepoint/v3"/>
    <xsd:import namespace="849655f3-5e7d-4698-a838-8ae5e1cd2393"/>
    <xsd:import namespace="68fe9138-4154-4e23-8b1c-7270e63d177e"/>
    <xsd:element name="properties">
      <xsd:complexType>
        <xsd:sequence>
          <xsd:element name="documentManagement">
            <xsd:complexType>
              <xsd:all>
                <xsd:element ref="ns2:_dlc_DocId" minOccurs="0"/>
                <xsd:element ref="ns2:_dlc_DocIdUrl" minOccurs="0"/>
                <xsd:element ref="ns2:_dlc_DocIdPersistId" minOccurs="0"/>
                <xsd:element ref="ns2:TaxCatchAll" minOccurs="0"/>
                <xsd:element ref="ns2:TaxCatchAllLabel" minOccurs="0"/>
                <xsd:element ref="ns2:SharedWithUsers" minOccurs="0"/>
                <xsd:element ref="ns3:DocTypesHTField0" minOccurs="0"/>
                <xsd:element ref="ns3:DocTypesHTField1" minOccurs="0"/>
                <xsd:element ref="ns3:DocTypesHTField2" minOccurs="0"/>
                <xsd:element ref="ns3:DocTypesHTField3" minOccurs="0"/>
                <xsd:element ref="ns1:PublishingStartDate" minOccurs="0"/>
                <xsd:element ref="ns1:PublishingExpirationDate"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22" nillable="true" ma:displayName="Date de début de planification" ma:description="La colonne de site Date de début de planification est créée par la fonctionnalité de publication. Elle permet de spécifier les date et heure auxquelles cette page apparaîtra la première fois aux visiteurs du site." ma:internalName="PublishingStartDate">
      <xsd:simpleType>
        <xsd:restriction base="dms:Unknown"/>
      </xsd:simpleType>
    </xsd:element>
    <xsd:element name="PublishingExpirationDate" ma:index="23" nillable="true" ma:displayName="Date de fin de planification" ma:description="La colonne de site Date de fin de planification est créée par la fonctionnalité de publication. Elle permet de spécifier les date et heure auxquelles cette page n'apparaîtra plus aux visiteurs du sit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849655f3-5e7d-4698-a838-8ae5e1cd2393" elementFormDefault="qualified">
    <xsd:import namespace="http://schemas.microsoft.com/office/2006/documentManagement/types"/>
    <xsd:import namespace="http://schemas.microsoft.com/office/infopath/2007/PartnerControls"/>
    <xsd:element name="_dlc_DocId" ma:index="8" nillable="true" ma:displayName="Valeur d’ID de document" ma:description="Valeur de l’ID de document affecté à cet élément." ma:internalName="_dlc_DocId" ma:readOnly="true">
      <xsd:simpleType>
        <xsd:restriction base="dms:Text"/>
      </xsd:simpleType>
    </xsd:element>
    <xsd:element name="_dlc_DocIdUrl" ma:index="9" nillable="true" ma:displayName="ID de document" ma:description="Lien permanent vers ce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11" nillable="true" ma:displayName="Taxonomy Catch All Column" ma:description="" ma:hidden="true" ma:list="{bcebe7f2-6156-484f-9338-a02d5f5a5edf}" ma:internalName="TaxCatchAll" ma:showField="CatchAllData" ma:web="849655f3-5e7d-4698-a838-8ae5e1cd2393">
      <xsd:complexType>
        <xsd:complexContent>
          <xsd:extension base="dms:MultiChoiceLookup">
            <xsd:sequence>
              <xsd:element name="Value" type="dms:Lookup" maxOccurs="unbounded" minOccurs="0" nillable="true"/>
            </xsd:sequence>
          </xsd:extension>
        </xsd:complexContent>
      </xsd:complexType>
    </xsd:element>
    <xsd:element name="TaxCatchAllLabel" ma:index="12" nillable="true" ma:displayName="Taxonomy Catch All Column1" ma:description="" ma:hidden="true" ma:list="{bcebe7f2-6156-484f-9338-a02d5f5a5edf}" ma:internalName="TaxCatchAllLabel" ma:readOnly="true" ma:showField="CatchAllDataLabel" ma:web="849655f3-5e7d-4698-a838-8ae5e1cd2393">
      <xsd:complexType>
        <xsd:complexContent>
          <xsd:extension base="dms:MultiChoiceLookup">
            <xsd:sequence>
              <xsd:element name="Value" type="dms:Lookup" maxOccurs="unbounded" minOccurs="0" nillable="true"/>
            </xsd:sequence>
          </xsd:extension>
        </xsd:complexContent>
      </xsd:complexType>
    </xsd:element>
    <xsd:element name="SharedWithUsers" ma:index="13" nillable="true" ma:displayName="Partagé avec"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4" nillable="true" ma:displayName="Partagé avec dé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8fe9138-4154-4e23-8b1c-7270e63d177e" elementFormDefault="qualified">
    <xsd:import namespace="http://schemas.microsoft.com/office/2006/documentManagement/types"/>
    <xsd:import namespace="http://schemas.microsoft.com/office/infopath/2007/PartnerControls"/>
    <xsd:element name="DocTypesHTField0" ma:index="14" nillable="true" ma:taxonomy="true" ma:internalName="DocTypesHTField0" ma:taxonomyFieldName="Division" ma:displayName="Filière" ma:default="" ma:fieldId="{9bd33840-fc59-4e16-adae-50b676370531}" ma:taxonomyMulti="true" ma:sspId="72f41b62-d50b-44b1-9f8c-76e60d329203" ma:termSetId="b7509379-ab4d-4e8a-b051-787a81ead910" ma:anchorId="00000000-0000-0000-0000-000000000000" ma:open="false" ma:isKeyword="false">
      <xsd:complexType>
        <xsd:sequence>
          <xsd:element ref="pc:Terms" minOccurs="0" maxOccurs="1"/>
        </xsd:sequence>
      </xsd:complexType>
    </xsd:element>
    <xsd:element name="DocTypesHTField1" ma:index="16" nillable="true" ma:taxonomy="true" ma:internalName="DocTypesHTField1" ma:taxonomyFieldName="Cycle" ma:displayName="Groupes" ma:default="" ma:fieldId="{67346cd0-1553-46a0-a42d-e1ef32f15de7}" ma:taxonomyMulti="true" ma:sspId="72f41b62-d50b-44b1-9f8c-76e60d329203" ma:termSetId="fa4cdcd1-9932-4227-90dc-f8a36998e871" ma:anchorId="00000000-0000-0000-0000-000000000000" ma:open="false" ma:isKeyword="false">
      <xsd:complexType>
        <xsd:sequence>
          <xsd:element ref="pc:Terms" minOccurs="0" maxOccurs="1"/>
        </xsd:sequence>
      </xsd:complexType>
    </xsd:element>
    <xsd:element name="DocTypesHTField2" ma:index="18" nillable="true" ma:taxonomy="true" ma:internalName="DocTypesHTField2" ma:taxonomyFieldName="Media" ma:displayName="Classements" ma:default="" ma:fieldId="{66397c7f-9ea9-4e36-9f61-a6a9e7874106}" ma:taxonomyMulti="true" ma:sspId="72f41b62-d50b-44b1-9f8c-76e60d329203" ma:termSetId="9cfecf26-8a3a-476c-8127-366aa5d6083a" ma:anchorId="00000000-0000-0000-0000-000000000000" ma:open="false" ma:isKeyword="false">
      <xsd:complexType>
        <xsd:sequence>
          <xsd:element ref="pc:Terms" minOccurs="0" maxOccurs="1"/>
        </xsd:sequence>
      </xsd:complexType>
    </xsd:element>
    <xsd:element name="DocTypesHTField3" ma:index="20" nillable="true" ma:taxonomy="true" ma:internalName="DocTypesHTField3" ma:taxonomyFieldName="Storage" ma:displayName="Stockage" ma:default="" ma:fieldId="{173ab645-62c6-4a25-810c-a60e0392539c}" ma:taxonomyMulti="true" ma:sspId="72f41b62-d50b-44b1-9f8c-76e60d329203" ma:termSetId="07be2cfb-d03a-45e9-adb9-2befb4ec9b38" ma:anchorId="00000000-0000-0000-0000-000000000000" ma:open="fals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_dlc_DocId xmlns="849655f3-5e7d-4698-a838-8ae5e1cd2393">BEJUNE-1585836169-17467</_dlc_DocId>
    <_dlc_DocIdUrl xmlns="849655f3-5e7d-4698-a838-8ae5e1cd2393">
      <Url>https://extranet.hep-bejune.ch/docs/_layouts/15/DocIdRedir.aspx?ID=BEJUNE-1585836169-17467</Url>
      <Description>BEJUNE-1585836169-17467</Description>
    </_dlc_DocIdUrl>
    <TaxCatchAll xmlns="849655f3-5e7d-4698-a838-8ae5e1cd2393"/>
    <DocTypesHTField2 xmlns="68fe9138-4154-4e23-8b1c-7270e63d177e">
      <Terms xmlns="http://schemas.microsoft.com/office/infopath/2007/PartnerControls"/>
    </DocTypesHTField2>
    <DocTypesHTField3 xmlns="68fe9138-4154-4e23-8b1c-7270e63d177e">
      <Terms xmlns="http://schemas.microsoft.com/office/infopath/2007/PartnerControls"/>
    </DocTypesHTField3>
    <DocTypesHTField0 xmlns="68fe9138-4154-4e23-8b1c-7270e63d177e">
      <Terms xmlns="http://schemas.microsoft.com/office/infopath/2007/PartnerControls"/>
    </DocTypesHTField0>
    <PublishingExpirationDate xmlns="http://schemas.microsoft.com/sharepoint/v3" xsi:nil="true"/>
    <PublishingStartDate xmlns="http://schemas.microsoft.com/sharepoint/v3" xsi:nil="true"/>
    <DocTypesHTField1 xmlns="68fe9138-4154-4e23-8b1c-7270e63d177e">
      <Terms xmlns="http://schemas.microsoft.com/office/infopath/2007/PartnerControls"/>
    </DocTypesHTField1>
  </documentManagement>
</p:properties>
</file>

<file path=customXml/itemProps1.xml><?xml version="1.0" encoding="utf-8"?>
<ds:datastoreItem xmlns:ds="http://schemas.openxmlformats.org/officeDocument/2006/customXml" ds:itemID="{7763E6B1-1439-4CDC-9FBE-2E8676D00BC3}"/>
</file>

<file path=customXml/itemProps2.xml><?xml version="1.0" encoding="utf-8"?>
<ds:datastoreItem xmlns:ds="http://schemas.openxmlformats.org/officeDocument/2006/customXml" ds:itemID="{68D9DFE2-ABE0-4DD2-8F5F-B6494398F2EA}"/>
</file>

<file path=customXml/itemProps3.xml><?xml version="1.0" encoding="utf-8"?>
<ds:datastoreItem xmlns:ds="http://schemas.openxmlformats.org/officeDocument/2006/customXml" ds:itemID="{51901C91-90A6-4E13-A106-DF5C1379DFD2}"/>
</file>

<file path=customXml/itemProps4.xml><?xml version="1.0" encoding="utf-8"?>
<ds:datastoreItem xmlns:ds="http://schemas.openxmlformats.org/officeDocument/2006/customXml" ds:itemID="{E096B210-1C6F-447D-9BEA-872E18FCA32A}"/>
</file>

<file path=docProps/app.xml><?xml version="1.0" encoding="utf-8"?>
<Properties xmlns="http://schemas.openxmlformats.org/officeDocument/2006/extended-properties" xmlns:vt="http://schemas.openxmlformats.org/officeDocument/2006/docPropsVTypes">
  <Template>{0F549C0F-4C84-D446-9ACC-29B3788A83A4}tf10001124</Template>
  <TotalTime>4768</TotalTime>
  <Words>467</Words>
  <Application>Microsoft Office PowerPoint</Application>
  <PresentationFormat>Grand écran</PresentationFormat>
  <Paragraphs>119</Paragraphs>
  <Slides>27</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27</vt:i4>
      </vt:variant>
    </vt:vector>
  </HeadingPairs>
  <TitlesOfParts>
    <vt:vector size="32" baseType="lpstr">
      <vt:lpstr>Aptos</vt:lpstr>
      <vt:lpstr>Century Gothic</vt:lpstr>
      <vt:lpstr>Corbel</vt:lpstr>
      <vt:lpstr>Wingdings 2</vt:lpstr>
      <vt:lpstr>Cadre</vt:lpstr>
      <vt:lpstr>Les 3 moments (pour apprendre)</vt:lpstr>
      <vt:lpstr>Objectifs</vt:lpstr>
      <vt:lpstr>Plan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Étape 1</vt:lpstr>
      <vt:lpstr>Étape 2</vt:lpstr>
      <vt:lpstr>Présentation PowerPoint</vt:lpstr>
      <vt:lpstr>Étape 3</vt:lpstr>
      <vt:lpstr>Présentation PowerPoint</vt:lpstr>
      <vt:lpstr>Présentation PowerPoint</vt:lpstr>
      <vt:lpstr>Présentation PowerPoint</vt:lpstr>
      <vt:lpstr>Quiz</vt:lpstr>
      <vt:lpstr>Quiz</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transfert</dc:title>
  <dc:creator>Utilisateur Microsoft Office</dc:creator>
  <cp:lastModifiedBy>Girard Anaïs</cp:lastModifiedBy>
  <cp:revision>60</cp:revision>
  <dcterms:created xsi:type="dcterms:W3CDTF">2023-06-08T08:55:26Z</dcterms:created>
  <dcterms:modified xsi:type="dcterms:W3CDTF">2025-12-01T15:14:19Z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0x0101004037A2B173DFD74E813BDF351F17E8EF</vt:lpwstr>
  </property>
  <property fmtid="{D5CDD505-2E9C-101B-9397-08002B2CF9AE}" pid="3" name="_dlc_DocIdItemGuid">
    <vt:lpwstr>78b280ca-534a-4c27-a504-3af1558e58b6</vt:lpwstr>
  </property>
</Properties>
</file>